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87" r:id="rId3"/>
    <p:sldId id="288" r:id="rId4"/>
    <p:sldId id="272" r:id="rId5"/>
    <p:sldId id="273" r:id="rId6"/>
    <p:sldId id="274" r:id="rId7"/>
    <p:sldId id="275" r:id="rId8"/>
    <p:sldId id="276" r:id="rId9"/>
    <p:sldId id="285" r:id="rId10"/>
    <p:sldId id="286" r:id="rId11"/>
    <p:sldId id="269" r:id="rId12"/>
    <p:sldId id="289" r:id="rId13"/>
    <p:sldId id="277" r:id="rId14"/>
    <p:sldId id="266" r:id="rId15"/>
  </p:sldIdLst>
  <p:sldSz cx="12192000" cy="6858000"/>
  <p:notesSz cx="6858000" cy="9144000"/>
  <p:embeddedFontLst>
    <p:embeddedFont>
      <p:font typeface="Montserrat Bold" panose="020B0604020202020204" charset="-52"/>
      <p:bold r:id="rId16"/>
    </p:embeddedFont>
    <p:embeddedFont>
      <p:font typeface="Montserrat" panose="00000500000000000000" pitchFamily="2" charset="-52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Story" panose="02000503050000020004" pitchFamily="50" charset="0"/>
      <p:regular r:id="rId24"/>
      <p:bold r:id="rId25"/>
      <p:italic r:id="rId26"/>
      <p:boldItalic r:id="rId27"/>
    </p:embeddedFont>
    <p:embeddedFont>
      <p:font typeface="Montserrat Medium" panose="00000600000000000000" pitchFamily="50" charset="-52"/>
      <p:regular r:id="rId28"/>
      <p:italic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47" userDrawn="1">
          <p15:clr>
            <a:srgbClr val="A4A3A4"/>
          </p15:clr>
        </p15:guide>
        <p15:guide id="4" pos="6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B2F"/>
    <a:srgbClr val="FFFFEF"/>
    <a:srgbClr val="FFFC10"/>
    <a:srgbClr val="FFFF97"/>
    <a:srgbClr val="FFFFCC"/>
    <a:srgbClr val="FFFFCD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432" y="96"/>
      </p:cViewPr>
      <p:guideLst>
        <p:guide orient="horz" pos="2160"/>
        <p:guide pos="3840"/>
        <p:guide pos="347"/>
        <p:guide pos="6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0CB9B1-FEEA-4859-B17F-2C17E5A188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5939" y="0"/>
            <a:ext cx="12257939" cy="6858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E2C8BA1C-A815-401B-A89C-CDB445BC79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550" y="360217"/>
            <a:ext cx="793114" cy="649514"/>
          </a:xfrm>
          <a:prstGeom prst="rect">
            <a:avLst/>
          </a:prstGeom>
        </p:spPr>
      </p:pic>
      <p:sp>
        <p:nvSpPr>
          <p:cNvPr id="10" name="Заголовок 6">
            <a:extLst>
              <a:ext uri="{FF2B5EF4-FFF2-40B4-BE49-F238E27FC236}">
                <a16:creationId xmlns:a16="http://schemas.microsoft.com/office/drawing/2014/main" xmlns="" id="{A5EEF871-255B-4EF9-8F39-351C91502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193416"/>
            <a:ext cx="3667579" cy="19695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xmlns="" id="{48227336-DADE-475A-A76F-669ACD1E82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7233" y="1369948"/>
            <a:ext cx="5500431" cy="427709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1508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7845" y="6014057"/>
            <a:ext cx="27432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Story" panose="02000503050000020004" pitchFamily="50" charset="0"/>
              </a:defRPr>
            </a:lvl1pPr>
          </a:lstStyle>
          <a:p>
            <a:fld id="{8A69E9FF-9D8C-434D-8C08-FECE55FA80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0E35620D-E557-4D29-AA6F-89906998B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047" y="652096"/>
            <a:ext cx="10515600" cy="116219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547A2A99-8B73-4301-AC1D-6AF6867F25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0047" y="2130337"/>
            <a:ext cx="10515600" cy="334402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xmlns="" id="{E4ABF6C7-9AC2-469B-9C6A-0F18F66B1A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0047" y="336051"/>
            <a:ext cx="4224000" cy="376683"/>
          </a:xfrm>
        </p:spPr>
        <p:txBody>
          <a:bodyPr anchor="ctr">
            <a:normAutofit/>
          </a:bodyPr>
          <a:lstStyle>
            <a:lvl1pPr marL="0" indent="0"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/>
              <a:t>РАЗДЕЛ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1202751-E911-46CC-B81F-E8AD693B5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550" y="360217"/>
            <a:ext cx="798117" cy="65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34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7845" y="6014057"/>
            <a:ext cx="27432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Story" panose="02000503050000020004" pitchFamily="50" charset="0"/>
              </a:defRPr>
            </a:lvl1pPr>
          </a:lstStyle>
          <a:p>
            <a:fld id="{8A69E9FF-9D8C-434D-8C08-FECE55FA80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0E35620D-E557-4D29-AA6F-89906998B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047" y="652096"/>
            <a:ext cx="10515600" cy="158500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547A2A99-8B73-4301-AC1D-6AF6867F25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32049" y="2595932"/>
            <a:ext cx="2612967" cy="2525344"/>
          </a:xfrm>
        </p:spPr>
        <p:txBody>
          <a:bodyPr>
            <a:normAutofit/>
          </a:bodyPr>
          <a:lstStyle>
            <a:lvl1pPr marL="171450" indent="-171450">
              <a:buClr>
                <a:srgbClr val="EB1B31"/>
              </a:buClr>
              <a:buSzPct val="150000"/>
              <a:buFont typeface="Wingdings" panose="05000000000000000000" pitchFamily="2" charset="2"/>
              <a:buChar char="§"/>
              <a:defRPr sz="1300"/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xmlns="" id="{E4ABF6C7-9AC2-469B-9C6A-0F18F66B1A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0047" y="336051"/>
            <a:ext cx="4224000" cy="376683"/>
          </a:xfrm>
        </p:spPr>
        <p:txBody>
          <a:bodyPr anchor="ctr">
            <a:normAutofit/>
          </a:bodyPr>
          <a:lstStyle>
            <a:lvl1pPr marL="0" indent="0"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/>
              <a:t>РАЗДЕЛ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B41B3D0C-A0AB-4F3D-81EB-5CAC7433346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822682" y="2595932"/>
            <a:ext cx="2612967" cy="2525344"/>
          </a:xfrm>
        </p:spPr>
        <p:txBody>
          <a:bodyPr>
            <a:normAutofit/>
          </a:bodyPr>
          <a:lstStyle>
            <a:lvl1pPr marL="171450" indent="-171450">
              <a:buClr>
                <a:srgbClr val="EB1B31"/>
              </a:buClr>
              <a:buSzPct val="150000"/>
              <a:buFont typeface="Wingdings" panose="05000000000000000000" pitchFamily="2" charset="2"/>
              <a:buChar char="§"/>
              <a:defRPr sz="1300"/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429CE8D-692D-4A1A-A128-0E96A362B2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550" y="360217"/>
            <a:ext cx="798117" cy="65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50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1">
          <p15:clr>
            <a:srgbClr val="FBAE40"/>
          </p15:clr>
        </p15:guide>
        <p15:guide id="2" orient="horz" pos="322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BC87F58-1A8F-4E0F-8000-7D114E643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7746" y="1"/>
            <a:ext cx="12257939" cy="6820306"/>
          </a:xfrm>
          <a:prstGeom prst="rect">
            <a:avLst/>
          </a:prstGeom>
        </p:spPr>
      </p:pic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81E8EDA2-F4D3-45F8-877B-A03DDA0B7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7233" y="1369948"/>
            <a:ext cx="5500431" cy="427709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E2C8BA1C-A815-401B-A89C-CDB445BC79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550" y="360217"/>
            <a:ext cx="793114" cy="6495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5BAE915-9D4B-4413-8E7E-BC42FDFA469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67" y="2329328"/>
            <a:ext cx="3839931" cy="314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25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7845" y="6014057"/>
            <a:ext cx="27432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Story" panose="02000503050000020004" pitchFamily="50" charset="0"/>
              </a:defRPr>
            </a:lvl1pPr>
          </a:lstStyle>
          <a:p>
            <a:fld id="{8A69E9FF-9D8C-434D-8C08-FECE55FA80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0E35620D-E557-4D29-AA6F-89906998B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047" y="652096"/>
            <a:ext cx="10515600" cy="158500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547A2A99-8B73-4301-AC1D-6AF6867F25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0047" y="2595934"/>
            <a:ext cx="10515599" cy="3344027"/>
          </a:xfrm>
        </p:spPr>
        <p:txBody>
          <a:bodyPr>
            <a:normAutofit/>
          </a:bodyPr>
          <a:lstStyle>
            <a:lvl1pPr marL="171450" indent="-171450"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sz="1100"/>
            </a:lvl1pPr>
          </a:lstStyle>
          <a:p>
            <a:pPr lvl="0"/>
            <a:r>
              <a:rPr lang="ru-RU" dirty="0"/>
              <a:t>Текст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xmlns="" id="{E4ABF6C7-9AC2-469B-9C6A-0F18F66B1A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0047" y="336051"/>
            <a:ext cx="4224000" cy="376683"/>
          </a:xfrm>
        </p:spPr>
        <p:txBody>
          <a:bodyPr anchor="ctr">
            <a:normAutofit/>
          </a:bodyPr>
          <a:lstStyle>
            <a:lvl1pPr marL="0" indent="0"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/>
              <a:t>РАЗДЕЛ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1738A91-D12C-4869-AD95-F51A63FA1B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550" y="360217"/>
            <a:ext cx="798117" cy="65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75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бъект 54">
            <a:extLst>
              <a:ext uri="{FF2B5EF4-FFF2-40B4-BE49-F238E27FC236}">
                <a16:creationId xmlns:a16="http://schemas.microsoft.com/office/drawing/2014/main" xmlns="" id="{4C5608D9-D2A0-4572-AB99-0B2BCF43EE6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20048" y="4148192"/>
            <a:ext cx="4603296" cy="1193432"/>
          </a:xfr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D1B2F"/>
                </a:solidFill>
                <a:effectLst/>
                <a:uLnTx/>
                <a:uFillTx/>
                <a:latin typeface="Story" panose="02000503050000020004" pitchFamily="2" charset="0"/>
                <a:ea typeface="+mn-ea"/>
                <a:cs typeface="+mn-cs"/>
              </a:rPr>
              <a:t>Текст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D1B2F"/>
              </a:solidFill>
              <a:effectLst/>
              <a:uLnTx/>
              <a:uFillTx/>
              <a:latin typeface="Story" panose="02000503050000020004" pitchFamily="2" charset="0"/>
              <a:ea typeface="+mn-ea"/>
              <a:cs typeface="+mn-cs"/>
            </a:endParaRPr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xmlns="" id="{E4ABF6C7-9AC2-469B-9C6A-0F18F66B1A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0047" y="336051"/>
            <a:ext cx="4224000" cy="376683"/>
          </a:xfrm>
        </p:spPr>
        <p:txBody>
          <a:bodyPr anchor="ctr">
            <a:normAutofit/>
          </a:bodyPr>
          <a:lstStyle>
            <a:lvl1pPr marL="0" indent="0"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/>
              <a:t>РАЗДЕЛ</a:t>
            </a:r>
          </a:p>
        </p:txBody>
      </p:sp>
      <p:sp>
        <p:nvSpPr>
          <p:cNvPr id="17" name="Заголовок 53">
            <a:extLst>
              <a:ext uri="{FF2B5EF4-FFF2-40B4-BE49-F238E27FC236}">
                <a16:creationId xmlns:a16="http://schemas.microsoft.com/office/drawing/2014/main" xmlns="" id="{51D98186-4564-4803-9097-337DFBABAB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049" y="652096"/>
            <a:ext cx="4603297" cy="158500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8" name="Объект 54">
            <a:extLst>
              <a:ext uri="{FF2B5EF4-FFF2-40B4-BE49-F238E27FC236}">
                <a16:creationId xmlns:a16="http://schemas.microsoft.com/office/drawing/2014/main" xmlns="" id="{8ABC058C-94C7-4165-A6BF-C5D2CB378BB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0048" y="2595932"/>
            <a:ext cx="4603296" cy="1193432"/>
          </a:xfrm>
        </p:spPr>
        <p:txBody>
          <a:bodyPr vert="horz" lIns="91440" tIns="45720" rIns="91440" bIns="45720" rtlCol="0">
            <a:normAutofit/>
          </a:bodyPr>
          <a:lstStyle>
            <a:lvl1pPr marL="171450" indent="-171450">
              <a:spcBef>
                <a:spcPts val="0"/>
              </a:spcBef>
              <a:buClr>
                <a:srgbClr val="EB1B31"/>
              </a:buClr>
              <a:buSzPct val="140000"/>
              <a:buFont typeface="Wingdings" panose="05000000000000000000" pitchFamily="2" charset="2"/>
              <a:buChar char="§"/>
              <a:defRPr/>
            </a:lvl1pPr>
          </a:lstStyle>
          <a:p>
            <a:pPr marL="171450" indent="-171450">
              <a:spcBef>
                <a:spcPts val="0"/>
              </a:spcBef>
              <a:buClr>
                <a:srgbClr val="EB1B31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1100" dirty="0"/>
              <a:t>Текст</a:t>
            </a:r>
          </a:p>
        </p:txBody>
      </p:sp>
      <p:sp>
        <p:nvSpPr>
          <p:cNvPr id="20" name="Объект 54">
            <a:extLst>
              <a:ext uri="{FF2B5EF4-FFF2-40B4-BE49-F238E27FC236}">
                <a16:creationId xmlns:a16="http://schemas.microsoft.com/office/drawing/2014/main" xmlns="" id="{15DF827C-C47C-42BE-8048-8F1B72882E84}"/>
              </a:ext>
            </a:extLst>
          </p:cNvPr>
          <p:cNvSpPr txBox="1">
            <a:spLocks/>
          </p:cNvSpPr>
          <p:nvPr userDrawn="1"/>
        </p:nvSpPr>
        <p:spPr>
          <a:xfrm>
            <a:off x="912285" y="4148192"/>
            <a:ext cx="4603295" cy="754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solidFill>
                <a:srgbClr val="ED1B2F"/>
              </a:solidFill>
              <a:latin typeface="Story" panose="02000503050000020004" pitchFamily="2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27F71854-6538-49D0-9C96-2438260A1E92}"/>
              </a:ext>
            </a:extLst>
          </p:cNvPr>
          <p:cNvSpPr/>
          <p:nvPr userDrawn="1"/>
        </p:nvSpPr>
        <p:spPr>
          <a:xfrm rot="5400000">
            <a:off x="7184971" y="1401819"/>
            <a:ext cx="5727444" cy="5981338"/>
          </a:xfrm>
          <a:prstGeom prst="roundRect">
            <a:avLst>
              <a:gd name="adj" fmla="val 6774"/>
            </a:avLst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73BFE8C0-310A-4CB8-9862-A38B35EE9DD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72225" y="2110610"/>
            <a:ext cx="5291460" cy="4387028"/>
          </a:xfrm>
          <a:prstGeom prst="roundRect">
            <a:avLst>
              <a:gd name="adj" fmla="val 5901"/>
            </a:avLst>
          </a:prstGeom>
        </p:spPr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53E2A45-7E91-421E-97B1-C052B337E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550" y="360217"/>
            <a:ext cx="798117" cy="65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34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6DBE520C-5AA8-4115-B301-D116C4A410F7}"/>
              </a:ext>
            </a:extLst>
          </p:cNvPr>
          <p:cNvSpPr/>
          <p:nvPr userDrawn="1"/>
        </p:nvSpPr>
        <p:spPr>
          <a:xfrm rot="19891682">
            <a:off x="2596593" y="642812"/>
            <a:ext cx="12312264" cy="7556582"/>
          </a:xfrm>
          <a:prstGeom prst="roundRect">
            <a:avLst>
              <a:gd name="adj" fmla="val 10251"/>
            </a:avLst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7845" y="6014057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Story" panose="02000503050000020004" pitchFamily="50" charset="0"/>
              </a:defRPr>
            </a:lvl1pPr>
          </a:lstStyle>
          <a:p>
            <a:fld id="{8A69E9FF-9D8C-434D-8C08-FECE55FA80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0E35620D-E557-4D29-AA6F-89906998B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047" y="652096"/>
            <a:ext cx="10515600" cy="158500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547A2A99-8B73-4301-AC1D-6AF6867F25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80821" y="2595934"/>
            <a:ext cx="5754827" cy="334402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xmlns="" id="{E4ABF6C7-9AC2-469B-9C6A-0F18F66B1A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0047" y="336051"/>
            <a:ext cx="4224000" cy="376683"/>
          </a:xfrm>
        </p:spPr>
        <p:txBody>
          <a:bodyPr anchor="ctr">
            <a:normAutofit/>
          </a:bodyPr>
          <a:lstStyle>
            <a:lvl1pPr marL="0" indent="0"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/>
              <a:t>РАЗДЕЛ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4983DFD-6DC0-4E46-91F5-68F5BA26D6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4343" y="3653793"/>
            <a:ext cx="2323670" cy="2369217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5D26108-7A65-4076-9E53-4D4EEBA91C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550" y="360217"/>
            <a:ext cx="793114" cy="64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57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7845" y="6014057"/>
            <a:ext cx="27432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Story" panose="02000503050000020004" pitchFamily="50" charset="0"/>
              </a:defRPr>
            </a:lvl1pPr>
          </a:lstStyle>
          <a:p>
            <a:fld id="{8A69E9FF-9D8C-434D-8C08-FECE55FA80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0E35620D-E557-4D29-AA6F-89906998B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047" y="652098"/>
            <a:ext cx="10515600" cy="65400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xmlns="" id="{E4ABF6C7-9AC2-469B-9C6A-0F18F66B1A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0047" y="336051"/>
            <a:ext cx="4224000" cy="376683"/>
          </a:xfrm>
        </p:spPr>
        <p:txBody>
          <a:bodyPr anchor="ctr">
            <a:normAutofit/>
          </a:bodyPr>
          <a:lstStyle>
            <a:lvl1pPr marL="0" indent="0"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/>
              <a:t>РАЗДЕЛ</a:t>
            </a:r>
          </a:p>
        </p:txBody>
      </p:sp>
      <p:sp>
        <p:nvSpPr>
          <p:cNvPr id="32" name="Текст 23">
            <a:extLst>
              <a:ext uri="{FF2B5EF4-FFF2-40B4-BE49-F238E27FC236}">
                <a16:creationId xmlns:a16="http://schemas.microsoft.com/office/drawing/2014/main" xmlns="" id="{93C1AD45-8349-4FB1-A214-11FE9ADDD2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400" y="4331781"/>
            <a:ext cx="2870849" cy="4358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</a:lstStyle>
          <a:p>
            <a:pPr lvl="0"/>
            <a:r>
              <a:rPr lang="ru-RU" dirty="0"/>
              <a:t>Подпись фото</a:t>
            </a:r>
          </a:p>
        </p:txBody>
      </p:sp>
      <p:sp>
        <p:nvSpPr>
          <p:cNvPr id="33" name="Текст 23">
            <a:extLst>
              <a:ext uri="{FF2B5EF4-FFF2-40B4-BE49-F238E27FC236}">
                <a16:creationId xmlns:a16="http://schemas.microsoft.com/office/drawing/2014/main" xmlns="" id="{62AC54AA-67A8-448C-96B9-710BC05632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42372" y="4331781"/>
            <a:ext cx="2870849" cy="4358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</a:lstStyle>
          <a:p>
            <a:pPr lvl="0"/>
            <a:r>
              <a:rPr lang="ru-RU" dirty="0"/>
              <a:t>Подпись фото</a:t>
            </a:r>
          </a:p>
        </p:txBody>
      </p:sp>
      <p:sp>
        <p:nvSpPr>
          <p:cNvPr id="34" name="Текст 23">
            <a:extLst>
              <a:ext uri="{FF2B5EF4-FFF2-40B4-BE49-F238E27FC236}">
                <a16:creationId xmlns:a16="http://schemas.microsoft.com/office/drawing/2014/main" xmlns="" id="{4C1A1241-4972-4A6F-AC6D-B1B6198CD6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66002" y="4331781"/>
            <a:ext cx="2870849" cy="4358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</a:lstStyle>
          <a:p>
            <a:pPr lvl="0"/>
            <a:r>
              <a:rPr lang="ru-RU" dirty="0"/>
              <a:t>Подпись фото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D1F03BE-13A6-4CCB-8B57-993C6D0518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550" y="360217"/>
            <a:ext cx="798117" cy="654003"/>
          </a:xfrm>
          <a:prstGeom prst="rect">
            <a:avLst/>
          </a:prstGeom>
        </p:spPr>
      </p:pic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9EDDA773-C3E4-422A-A515-5B88D577C76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34766" y="2287365"/>
            <a:ext cx="1893201" cy="2001865"/>
          </a:xfrm>
          <a:custGeom>
            <a:avLst/>
            <a:gdLst>
              <a:gd name="connsiteX0" fmla="*/ 1069298 w 1893201"/>
              <a:gd name="connsiteY0" fmla="*/ 884 h 2001865"/>
              <a:gd name="connsiteX1" fmla="*/ 1254459 w 1893201"/>
              <a:gd name="connsiteY1" fmla="*/ 99294 h 2001865"/>
              <a:gd name="connsiteX2" fmla="*/ 1870223 w 1893201"/>
              <a:gd name="connsiteY2" fmla="*/ 1234714 h 2001865"/>
              <a:gd name="connsiteX3" fmla="*/ 1793908 w 1893201"/>
              <a:gd name="connsiteY3" fmla="*/ 1491885 h 2001865"/>
              <a:gd name="connsiteX4" fmla="*/ 895914 w 1893201"/>
              <a:gd name="connsiteY4" fmla="*/ 1978887 h 2001865"/>
              <a:gd name="connsiteX5" fmla="*/ 638743 w 1893201"/>
              <a:gd name="connsiteY5" fmla="*/ 1902573 h 2001865"/>
              <a:gd name="connsiteX6" fmla="*/ 22979 w 1893201"/>
              <a:gd name="connsiteY6" fmla="*/ 767152 h 2001865"/>
              <a:gd name="connsiteX7" fmla="*/ 99294 w 1893201"/>
              <a:gd name="connsiteY7" fmla="*/ 509981 h 2001865"/>
              <a:gd name="connsiteX8" fmla="*/ 997288 w 1893201"/>
              <a:gd name="connsiteY8" fmla="*/ 22979 h 2001865"/>
              <a:gd name="connsiteX9" fmla="*/ 1069298 w 1893201"/>
              <a:gd name="connsiteY9" fmla="*/ 884 h 200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3201" h="2001865">
                <a:moveTo>
                  <a:pt x="1069298" y="884"/>
                </a:moveTo>
                <a:cubicBezTo>
                  <a:pt x="1142872" y="-6259"/>
                  <a:pt x="1217003" y="30227"/>
                  <a:pt x="1254459" y="99294"/>
                </a:cubicBezTo>
                <a:lnTo>
                  <a:pt x="1870223" y="1234714"/>
                </a:lnTo>
                <a:cubicBezTo>
                  <a:pt x="1920165" y="1326803"/>
                  <a:pt x="1885998" y="1441943"/>
                  <a:pt x="1793908" y="1491885"/>
                </a:cubicBezTo>
                <a:lnTo>
                  <a:pt x="895914" y="1978887"/>
                </a:lnTo>
                <a:cubicBezTo>
                  <a:pt x="803825" y="2028829"/>
                  <a:pt x="688685" y="1994662"/>
                  <a:pt x="638743" y="1902573"/>
                </a:cubicBezTo>
                <a:lnTo>
                  <a:pt x="22979" y="767152"/>
                </a:lnTo>
                <a:cubicBezTo>
                  <a:pt x="-26963" y="675063"/>
                  <a:pt x="7205" y="559923"/>
                  <a:pt x="99294" y="509981"/>
                </a:cubicBezTo>
                <a:lnTo>
                  <a:pt x="997288" y="22979"/>
                </a:lnTo>
                <a:cubicBezTo>
                  <a:pt x="1020310" y="10494"/>
                  <a:pt x="1044773" y="3265"/>
                  <a:pt x="1069298" y="88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23A8C9F3-42ED-4E72-806C-9DC258557C7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00384" y="2287365"/>
            <a:ext cx="1893201" cy="2001865"/>
          </a:xfrm>
          <a:custGeom>
            <a:avLst/>
            <a:gdLst>
              <a:gd name="connsiteX0" fmla="*/ 1069298 w 1893201"/>
              <a:gd name="connsiteY0" fmla="*/ 884 h 2001865"/>
              <a:gd name="connsiteX1" fmla="*/ 1254459 w 1893201"/>
              <a:gd name="connsiteY1" fmla="*/ 99294 h 2001865"/>
              <a:gd name="connsiteX2" fmla="*/ 1870223 w 1893201"/>
              <a:gd name="connsiteY2" fmla="*/ 1234714 h 2001865"/>
              <a:gd name="connsiteX3" fmla="*/ 1793908 w 1893201"/>
              <a:gd name="connsiteY3" fmla="*/ 1491885 h 2001865"/>
              <a:gd name="connsiteX4" fmla="*/ 895914 w 1893201"/>
              <a:gd name="connsiteY4" fmla="*/ 1978887 h 2001865"/>
              <a:gd name="connsiteX5" fmla="*/ 638743 w 1893201"/>
              <a:gd name="connsiteY5" fmla="*/ 1902573 h 2001865"/>
              <a:gd name="connsiteX6" fmla="*/ 22979 w 1893201"/>
              <a:gd name="connsiteY6" fmla="*/ 767152 h 2001865"/>
              <a:gd name="connsiteX7" fmla="*/ 99294 w 1893201"/>
              <a:gd name="connsiteY7" fmla="*/ 509981 h 2001865"/>
              <a:gd name="connsiteX8" fmla="*/ 997288 w 1893201"/>
              <a:gd name="connsiteY8" fmla="*/ 22979 h 2001865"/>
              <a:gd name="connsiteX9" fmla="*/ 1069298 w 1893201"/>
              <a:gd name="connsiteY9" fmla="*/ 884 h 200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3201" h="2001865">
                <a:moveTo>
                  <a:pt x="1069298" y="884"/>
                </a:moveTo>
                <a:cubicBezTo>
                  <a:pt x="1142872" y="-6259"/>
                  <a:pt x="1217003" y="30227"/>
                  <a:pt x="1254459" y="99294"/>
                </a:cubicBezTo>
                <a:lnTo>
                  <a:pt x="1870223" y="1234714"/>
                </a:lnTo>
                <a:cubicBezTo>
                  <a:pt x="1920165" y="1326803"/>
                  <a:pt x="1885998" y="1441943"/>
                  <a:pt x="1793908" y="1491885"/>
                </a:cubicBezTo>
                <a:lnTo>
                  <a:pt x="895914" y="1978887"/>
                </a:lnTo>
                <a:cubicBezTo>
                  <a:pt x="803825" y="2028829"/>
                  <a:pt x="688685" y="1994662"/>
                  <a:pt x="638743" y="1902573"/>
                </a:cubicBezTo>
                <a:lnTo>
                  <a:pt x="22979" y="767152"/>
                </a:lnTo>
                <a:cubicBezTo>
                  <a:pt x="-26963" y="675063"/>
                  <a:pt x="7205" y="559923"/>
                  <a:pt x="99294" y="509981"/>
                </a:cubicBezTo>
                <a:lnTo>
                  <a:pt x="997288" y="22979"/>
                </a:lnTo>
                <a:cubicBezTo>
                  <a:pt x="1020310" y="10494"/>
                  <a:pt x="1044773" y="3265"/>
                  <a:pt x="1069298" y="88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B550ECF1-EA7F-4529-A689-6A15A7AE4E8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466002" y="2287365"/>
            <a:ext cx="1893201" cy="2001865"/>
          </a:xfrm>
          <a:custGeom>
            <a:avLst/>
            <a:gdLst>
              <a:gd name="connsiteX0" fmla="*/ 1069298 w 1893201"/>
              <a:gd name="connsiteY0" fmla="*/ 884 h 2001865"/>
              <a:gd name="connsiteX1" fmla="*/ 1254459 w 1893201"/>
              <a:gd name="connsiteY1" fmla="*/ 99294 h 2001865"/>
              <a:gd name="connsiteX2" fmla="*/ 1870223 w 1893201"/>
              <a:gd name="connsiteY2" fmla="*/ 1234714 h 2001865"/>
              <a:gd name="connsiteX3" fmla="*/ 1793908 w 1893201"/>
              <a:gd name="connsiteY3" fmla="*/ 1491885 h 2001865"/>
              <a:gd name="connsiteX4" fmla="*/ 895914 w 1893201"/>
              <a:gd name="connsiteY4" fmla="*/ 1978887 h 2001865"/>
              <a:gd name="connsiteX5" fmla="*/ 638743 w 1893201"/>
              <a:gd name="connsiteY5" fmla="*/ 1902573 h 2001865"/>
              <a:gd name="connsiteX6" fmla="*/ 22979 w 1893201"/>
              <a:gd name="connsiteY6" fmla="*/ 767152 h 2001865"/>
              <a:gd name="connsiteX7" fmla="*/ 99294 w 1893201"/>
              <a:gd name="connsiteY7" fmla="*/ 509981 h 2001865"/>
              <a:gd name="connsiteX8" fmla="*/ 997288 w 1893201"/>
              <a:gd name="connsiteY8" fmla="*/ 22979 h 2001865"/>
              <a:gd name="connsiteX9" fmla="*/ 1069298 w 1893201"/>
              <a:gd name="connsiteY9" fmla="*/ 884 h 200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3201" h="2001865">
                <a:moveTo>
                  <a:pt x="1069298" y="884"/>
                </a:moveTo>
                <a:cubicBezTo>
                  <a:pt x="1142872" y="-6259"/>
                  <a:pt x="1217003" y="30227"/>
                  <a:pt x="1254459" y="99294"/>
                </a:cubicBezTo>
                <a:lnTo>
                  <a:pt x="1870223" y="1234714"/>
                </a:lnTo>
                <a:cubicBezTo>
                  <a:pt x="1920165" y="1326803"/>
                  <a:pt x="1885998" y="1441943"/>
                  <a:pt x="1793908" y="1491885"/>
                </a:cubicBezTo>
                <a:lnTo>
                  <a:pt x="895914" y="1978887"/>
                </a:lnTo>
                <a:cubicBezTo>
                  <a:pt x="803825" y="2028829"/>
                  <a:pt x="688685" y="1994662"/>
                  <a:pt x="638743" y="1902573"/>
                </a:cubicBezTo>
                <a:lnTo>
                  <a:pt x="22979" y="767152"/>
                </a:lnTo>
                <a:cubicBezTo>
                  <a:pt x="-26963" y="675063"/>
                  <a:pt x="7205" y="559923"/>
                  <a:pt x="99294" y="509981"/>
                </a:cubicBezTo>
                <a:lnTo>
                  <a:pt x="997288" y="22979"/>
                </a:lnTo>
                <a:cubicBezTo>
                  <a:pt x="1020310" y="10494"/>
                  <a:pt x="1044773" y="3265"/>
                  <a:pt x="1069298" y="88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4218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7845" y="6014057"/>
            <a:ext cx="27432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Story" panose="02000503050000020004" pitchFamily="50" charset="0"/>
              </a:defRPr>
            </a:lvl1pPr>
          </a:lstStyle>
          <a:p>
            <a:fld id="{8A69E9FF-9D8C-434D-8C08-FECE55FA80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696E5EAA-DBB9-4EFD-A21E-9B3272A13C16}"/>
              </a:ext>
            </a:extLst>
          </p:cNvPr>
          <p:cNvSpPr/>
          <p:nvPr userDrawn="1"/>
        </p:nvSpPr>
        <p:spPr>
          <a:xfrm rot="2334960">
            <a:off x="-2816718" y="-896075"/>
            <a:ext cx="7690942" cy="4871755"/>
          </a:xfrm>
          <a:prstGeom prst="roundRect">
            <a:avLst>
              <a:gd name="adj" fmla="val 10251"/>
            </a:avLst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44B0BD5-0C44-4F5A-B827-C063EBE41E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550" y="360217"/>
            <a:ext cx="798117" cy="654003"/>
          </a:xfrm>
          <a:prstGeom prst="rect">
            <a:avLst/>
          </a:prstGeom>
        </p:spPr>
      </p:pic>
      <p:sp>
        <p:nvSpPr>
          <p:cNvPr id="9" name="Рисунок 65">
            <a:extLst>
              <a:ext uri="{FF2B5EF4-FFF2-40B4-BE49-F238E27FC236}">
                <a16:creationId xmlns:a16="http://schemas.microsoft.com/office/drawing/2014/main" xmlns="" id="{6A0BEDA6-D08B-4760-B745-9D8001F9C2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8029" y="862328"/>
            <a:ext cx="4691498" cy="4726534"/>
          </a:xfrm>
          <a:custGeom>
            <a:avLst/>
            <a:gdLst>
              <a:gd name="connsiteX0" fmla="*/ 2444086 w 5108140"/>
              <a:gd name="connsiteY0" fmla="*/ 1391 h 5146285"/>
              <a:gd name="connsiteX1" fmla="*/ 2652016 w 5108140"/>
              <a:gd name="connsiteY1" fmla="*/ 85106 h 5146285"/>
              <a:gd name="connsiteX2" fmla="*/ 4965565 w 5108140"/>
              <a:gd name="connsiteY2" fmla="*/ 1952972 h 5146285"/>
              <a:gd name="connsiteX3" fmla="*/ 5023035 w 5108140"/>
              <a:gd name="connsiteY3" fmla="*/ 2492152 h 5146285"/>
              <a:gd name="connsiteX4" fmla="*/ 2995303 w 5108140"/>
              <a:gd name="connsiteY4" fmla="*/ 5003711 h 5146285"/>
              <a:gd name="connsiteX5" fmla="*/ 2456124 w 5108140"/>
              <a:gd name="connsiteY5" fmla="*/ 5061180 h 5146285"/>
              <a:gd name="connsiteX6" fmla="*/ 142575 w 5108140"/>
              <a:gd name="connsiteY6" fmla="*/ 3193315 h 5146285"/>
              <a:gd name="connsiteX7" fmla="*/ 85106 w 5108140"/>
              <a:gd name="connsiteY7" fmla="*/ 2654135 h 5146285"/>
              <a:gd name="connsiteX8" fmla="*/ 2112837 w 5108140"/>
              <a:gd name="connsiteY8" fmla="*/ 142576 h 5146285"/>
              <a:gd name="connsiteX9" fmla="*/ 2444086 w 5108140"/>
              <a:gd name="connsiteY9" fmla="*/ 1391 h 5146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08140" h="5146285">
                <a:moveTo>
                  <a:pt x="2444086" y="1391"/>
                </a:moveTo>
                <a:cubicBezTo>
                  <a:pt x="2517669" y="7665"/>
                  <a:pt x="2590231" y="35224"/>
                  <a:pt x="2652016" y="85106"/>
                </a:cubicBezTo>
                <a:lnTo>
                  <a:pt x="4965565" y="1952972"/>
                </a:lnTo>
                <a:cubicBezTo>
                  <a:pt x="5130325" y="2085992"/>
                  <a:pt x="5156055" y="2327392"/>
                  <a:pt x="5023035" y="2492152"/>
                </a:cubicBezTo>
                <a:lnTo>
                  <a:pt x="2995303" y="5003711"/>
                </a:lnTo>
                <a:cubicBezTo>
                  <a:pt x="2862283" y="5168470"/>
                  <a:pt x="2620884" y="5194200"/>
                  <a:pt x="2456124" y="5061180"/>
                </a:cubicBezTo>
                <a:lnTo>
                  <a:pt x="142575" y="3193315"/>
                </a:lnTo>
                <a:cubicBezTo>
                  <a:pt x="-22184" y="3060294"/>
                  <a:pt x="-47914" y="2818895"/>
                  <a:pt x="85106" y="2654135"/>
                </a:cubicBezTo>
                <a:lnTo>
                  <a:pt x="2112837" y="142576"/>
                </a:lnTo>
                <a:cubicBezTo>
                  <a:pt x="2195975" y="39601"/>
                  <a:pt x="2321448" y="-9065"/>
                  <a:pt x="2444086" y="139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209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7845" y="6014057"/>
            <a:ext cx="27432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Story" panose="02000503050000020004" pitchFamily="50" charset="0"/>
              </a:defRPr>
            </a:lvl1pPr>
          </a:lstStyle>
          <a:p>
            <a:fld id="{8A69E9FF-9D8C-434D-8C08-FECE55FA80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091A365E-81B6-4B86-AC53-01438BB9200F}"/>
              </a:ext>
            </a:extLst>
          </p:cNvPr>
          <p:cNvSpPr/>
          <p:nvPr userDrawn="1"/>
        </p:nvSpPr>
        <p:spPr>
          <a:xfrm rot="19891682">
            <a:off x="-3272796" y="-1916673"/>
            <a:ext cx="9975979" cy="5339255"/>
          </a:xfrm>
          <a:prstGeom prst="roundRect">
            <a:avLst>
              <a:gd name="adj" fmla="val 10251"/>
            </a:avLst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44848B3-D49B-4B3A-8306-995C03B4E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550" y="360217"/>
            <a:ext cx="798117" cy="65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87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7845" y="6014057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Story" panose="02000503050000020004" pitchFamily="50" charset="0"/>
              </a:defRPr>
            </a:lvl1pPr>
          </a:lstStyle>
          <a:p>
            <a:fld id="{8A69E9FF-9D8C-434D-8C08-FECE55FA80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0E35620D-E557-4D29-AA6F-89906998B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047" y="652096"/>
            <a:ext cx="10515600" cy="116219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547A2A99-8B73-4301-AC1D-6AF6867F25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0047" y="2130337"/>
            <a:ext cx="10515600" cy="334402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xmlns="" id="{E4ABF6C7-9AC2-469B-9C6A-0F18F66B1A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0047" y="336051"/>
            <a:ext cx="4224000" cy="376683"/>
          </a:xfrm>
        </p:spPr>
        <p:txBody>
          <a:bodyPr anchor="ctr">
            <a:normAutofit/>
          </a:bodyPr>
          <a:lstStyle>
            <a:lvl1pPr marL="0" indent="0"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/>
              <a:t>РАЗДЕЛ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AADA740-06BC-4967-B725-CA670F9C89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550" y="360217"/>
            <a:ext cx="798117" cy="65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D41E0566-584A-4DB7-8D0F-EBCA73A61262}"/>
              </a:ext>
            </a:extLst>
          </p:cNvPr>
          <p:cNvSpPr/>
          <p:nvPr userDrawn="1"/>
        </p:nvSpPr>
        <p:spPr>
          <a:xfrm rot="19891682">
            <a:off x="6458092" y="328925"/>
            <a:ext cx="8462131" cy="5003265"/>
          </a:xfrm>
          <a:prstGeom prst="roundRect">
            <a:avLst>
              <a:gd name="adj" fmla="val 6774"/>
            </a:avLst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7845" y="6014057"/>
            <a:ext cx="27432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Story" panose="02000503050000020004" pitchFamily="50" charset="0"/>
              </a:defRPr>
            </a:lvl1pPr>
          </a:lstStyle>
          <a:p>
            <a:fld id="{8A69E9FF-9D8C-434D-8C08-FECE55FA80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0E35620D-E557-4D29-AA6F-89906998B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047" y="652096"/>
            <a:ext cx="10515600" cy="158500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547A2A99-8B73-4301-AC1D-6AF6867F25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0047" y="2595934"/>
            <a:ext cx="4224000" cy="334402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xmlns="" id="{E4ABF6C7-9AC2-469B-9C6A-0F18F66B1A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0047" y="336051"/>
            <a:ext cx="4224000" cy="376683"/>
          </a:xfrm>
        </p:spPr>
        <p:txBody>
          <a:bodyPr anchor="ctr">
            <a:normAutofit/>
          </a:bodyPr>
          <a:lstStyle>
            <a:lvl1pPr marL="0" indent="0"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/>
              <a:t>РАЗДЕЛ</a:t>
            </a:r>
          </a:p>
        </p:txBody>
      </p: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2CE5AF8-9E94-414C-B6A0-287406B41E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550" y="360217"/>
            <a:ext cx="793114" cy="649514"/>
          </a:xfrm>
          <a:prstGeom prst="rect">
            <a:avLst/>
          </a:prstGeom>
        </p:spPr>
      </p:pic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16229B56-00FE-4AA9-8D30-E63719A68F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1750" y="2606463"/>
            <a:ext cx="5053897" cy="2923801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011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700EEA-ED53-460A-BBA3-CE41BA6D4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A3BC8AC-C765-41FB-8707-867FAD104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FontTx/>
              <a:buBlip>
                <a:blip r:embed="rId14">
                  <a:extLst>
                    <a:ext uri="{96DAC541-7B7A-43D3-8B79-37D633B846F1}">
                      <asvg:svgBlip xmlns="" xmlns:asvg="http://schemas.microsoft.com/office/drawing/2016/SVG/main" r:embed="rId15"/>
                    </a:ext>
                  </a:extLst>
                </a:blip>
              </a:buBlip>
            </a:pPr>
            <a:r>
              <a:rPr lang="ru-RU" dirty="0"/>
              <a:t>  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6EBDA4-7380-4B16-BE23-7F431AACBF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6A907-8628-4E60-B7D4-90AB3A075429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4948B91-4F2D-474E-BF90-9FD2729AE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1BDDDA5-E71A-4B7E-B3A7-F938ECDD8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A910-DE6A-4D2E-BC4B-B484B0B0D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97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61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8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4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xmlns="" id="{96D81C4A-2ECE-4A48-9742-EEC3BCAC0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859" y="2064619"/>
            <a:ext cx="5594273" cy="1969520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АТОЛ </a:t>
            </a:r>
            <a:r>
              <a:rPr lang="en-US" sz="4800" dirty="0" err="1" smtClean="0"/>
              <a:t>Smart.Pro</a:t>
            </a:r>
            <a:endParaRPr lang="ru-RU" sz="4800" dirty="0"/>
          </a:p>
        </p:txBody>
      </p:sp>
      <p:sp>
        <p:nvSpPr>
          <p:cNvPr id="14" name="Заголовок 2">
            <a:extLst>
              <a:ext uri="{FF2B5EF4-FFF2-40B4-BE49-F238E27FC236}">
                <a16:creationId xmlns:a16="http://schemas.microsoft.com/office/drawing/2014/main" xmlns="" id="{2861DCE9-E22C-4CFE-A220-2F3F39349ADC}"/>
              </a:ext>
            </a:extLst>
          </p:cNvPr>
          <p:cNvSpPr txBox="1">
            <a:spLocks/>
          </p:cNvSpPr>
          <p:nvPr/>
        </p:nvSpPr>
        <p:spPr>
          <a:xfrm>
            <a:off x="902323" y="2331619"/>
            <a:ext cx="4285886" cy="6111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100" dirty="0">
              <a:solidFill>
                <a:srgbClr val="EB1B31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82DB1C45-5CD7-4F76-8B31-37896CA64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4110" y="1856884"/>
            <a:ext cx="3725341" cy="3409432"/>
          </a:xfrm>
          <a:prstGeom prst="rect">
            <a:avLst/>
          </a:prstGeom>
        </p:spPr>
      </p:pic>
      <p:sp>
        <p:nvSpPr>
          <p:cNvPr id="19" name="Заголовок 2">
            <a:extLst>
              <a:ext uri="{FF2B5EF4-FFF2-40B4-BE49-F238E27FC236}">
                <a16:creationId xmlns:a16="http://schemas.microsoft.com/office/drawing/2014/main" xmlns="" id="{23B2FF72-DCAA-4EDD-9673-8CAE946A2F7A}"/>
              </a:ext>
            </a:extLst>
          </p:cNvPr>
          <p:cNvSpPr txBox="1">
            <a:spLocks/>
          </p:cNvSpPr>
          <p:nvPr/>
        </p:nvSpPr>
        <p:spPr>
          <a:xfrm>
            <a:off x="12345038" y="606924"/>
            <a:ext cx="3423363" cy="1969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100" b="0" dirty="0"/>
              <a:t>1. Кликнуть правой кнопкой мыши на изображение и выбрать изменить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36859" y="356160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latin typeface="+mj-lt"/>
              </a:rPr>
              <a:t>PRO</a:t>
            </a:r>
            <a:r>
              <a:rPr lang="ru-RU" sz="2800" b="1" dirty="0">
                <a:latin typeface="+mj-lt"/>
              </a:rPr>
              <a:t>двинутый </a:t>
            </a:r>
            <a:endParaRPr lang="en-US" sz="2800" b="1" dirty="0" smtClean="0">
              <a:latin typeface="+mj-lt"/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latin typeface="+mj-lt"/>
              </a:rPr>
              <a:t>терминал </a:t>
            </a:r>
            <a:r>
              <a:rPr lang="ru-RU" sz="2800" b="1" dirty="0">
                <a:latin typeface="+mj-lt"/>
              </a:rPr>
              <a:t>для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latin typeface="+mj-lt"/>
              </a:rPr>
              <a:t>PRO</a:t>
            </a:r>
            <a:r>
              <a:rPr lang="ru-RU" sz="2800" b="1" dirty="0" err="1">
                <a:latin typeface="+mj-lt"/>
              </a:rPr>
              <a:t>фессионалов</a:t>
            </a:r>
            <a:endParaRPr lang="ru-RU" sz="2800" b="1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68000" y="261257"/>
            <a:ext cx="1227909" cy="905691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238" y="524392"/>
            <a:ext cx="4873762" cy="608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4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0AFBD5A-85CE-4988-BDC7-7E50B433341C}"/>
              </a:ext>
            </a:extLst>
          </p:cNvPr>
          <p:cNvSpPr txBox="1"/>
          <p:nvPr/>
        </p:nvSpPr>
        <p:spPr>
          <a:xfrm>
            <a:off x="0" y="2195149"/>
            <a:ext cx="6095999" cy="140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4000" dirty="0">
                <a:solidFill>
                  <a:srgbClr val="ED1B2F"/>
                </a:solidFill>
                <a:latin typeface="+mj-lt"/>
              </a:rPr>
              <a:t>Стабильная </a:t>
            </a:r>
            <a:endParaRPr lang="ru-RU" sz="4000" dirty="0" smtClean="0">
              <a:solidFill>
                <a:srgbClr val="ED1B2F"/>
              </a:solidFill>
              <a:latin typeface="+mj-lt"/>
            </a:endParaRPr>
          </a:p>
          <a:p>
            <a:pPr algn="ctr">
              <a:lnSpc>
                <a:spcPct val="110000"/>
              </a:lnSpc>
            </a:pPr>
            <a:r>
              <a:rPr lang="ru-RU" sz="4000" dirty="0" smtClean="0">
                <a:solidFill>
                  <a:srgbClr val="ED1B2F"/>
                </a:solidFill>
                <a:latin typeface="+mj-lt"/>
              </a:rPr>
              <a:t>связь</a:t>
            </a:r>
            <a:endParaRPr lang="en-US" sz="4000" dirty="0">
              <a:solidFill>
                <a:srgbClr val="ED1B2F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D5AE15-11A7-409C-A0CD-2F6A891EB277}"/>
              </a:ext>
            </a:extLst>
          </p:cNvPr>
          <p:cNvSpPr txBox="1"/>
          <p:nvPr/>
        </p:nvSpPr>
        <p:spPr>
          <a:xfrm>
            <a:off x="920047" y="3807149"/>
            <a:ext cx="50800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ru-RU" sz="2400" b="1" dirty="0" smtClean="0"/>
              <a:t>Продвинутый </a:t>
            </a:r>
            <a:r>
              <a:rPr lang="en-US" sz="2400" b="1" dirty="0" smtClean="0"/>
              <a:t>Wi-Fi </a:t>
            </a:r>
            <a:r>
              <a:rPr lang="ru-RU" sz="2400" b="1" dirty="0" smtClean="0"/>
              <a:t>модуль</a:t>
            </a:r>
            <a:r>
              <a:rPr lang="en-US" sz="2400" b="1" dirty="0" smtClean="0"/>
              <a:t>: </a:t>
            </a:r>
            <a:endParaRPr lang="en-US" sz="2400" b="1" dirty="0" smtClean="0"/>
          </a:p>
          <a:p>
            <a:pPr fontAlgn="ctr"/>
            <a:r>
              <a:rPr lang="en-US" sz="2400" b="1" dirty="0" smtClean="0"/>
              <a:t>IEEE </a:t>
            </a:r>
            <a:r>
              <a:rPr lang="en-US" sz="2400" b="1" dirty="0"/>
              <a:t>802.11 </a:t>
            </a:r>
            <a:r>
              <a:rPr lang="en-US" sz="2400" b="1" dirty="0" smtClean="0"/>
              <a:t>a/b/g/n/ac/d/h/</a:t>
            </a:r>
            <a:r>
              <a:rPr lang="en-US" sz="2400" b="1" dirty="0" err="1" smtClean="0"/>
              <a:t>i</a:t>
            </a:r>
            <a:r>
              <a:rPr lang="en-US" sz="2400" b="1" dirty="0" smtClean="0"/>
              <a:t>/k/r/w</a:t>
            </a:r>
          </a:p>
          <a:p>
            <a:pPr fontAlgn="ctr"/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77336" y="3807149"/>
            <a:ext cx="53731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2400" b="1" dirty="0"/>
              <a:t>Class II v.5.0</a:t>
            </a:r>
            <a:endParaRPr lang="ru-RU" sz="2400" b="1" dirty="0"/>
          </a:p>
          <a:p>
            <a:pPr fontAlgn="ctr"/>
            <a:r>
              <a:rPr lang="ru-RU" sz="2400" b="1" dirty="0"/>
              <a:t>п</a:t>
            </a:r>
            <a:r>
              <a:rPr lang="ru-RU" sz="2400" b="1" dirty="0" smtClean="0"/>
              <a:t>о </a:t>
            </a:r>
            <a:r>
              <a:rPr lang="ru-RU" sz="2400" b="1" dirty="0"/>
              <a:t>сравнению с </a:t>
            </a:r>
            <a:r>
              <a:rPr lang="en-US" sz="2400" b="1" dirty="0" smtClean="0"/>
              <a:t>v.4:</a:t>
            </a:r>
          </a:p>
          <a:p>
            <a:pPr fontAlgn="ctr"/>
            <a:r>
              <a:rPr lang="ru-RU" sz="2400" b="1" dirty="0" smtClean="0"/>
              <a:t>радиус </a:t>
            </a:r>
            <a:r>
              <a:rPr lang="ru-RU" sz="2400" b="1" dirty="0"/>
              <a:t>действия </a:t>
            </a:r>
            <a:r>
              <a:rPr lang="en-US" sz="2400" b="1" dirty="0" smtClean="0"/>
              <a:t>&gt; </a:t>
            </a:r>
            <a:r>
              <a:rPr lang="ru-RU" sz="2400" b="1" dirty="0" smtClean="0"/>
              <a:t>в </a:t>
            </a:r>
            <a:r>
              <a:rPr lang="ru-RU" sz="2400" b="1" dirty="0"/>
              <a:t>4 </a:t>
            </a:r>
            <a:r>
              <a:rPr lang="ru-RU" sz="2400" b="1" dirty="0" smtClean="0"/>
              <a:t>раза </a:t>
            </a:r>
          </a:p>
          <a:p>
            <a:pPr fontAlgn="ctr"/>
            <a:r>
              <a:rPr lang="ru-RU" sz="2400" b="1" dirty="0" smtClean="0"/>
              <a:t>скорость </a:t>
            </a:r>
            <a:r>
              <a:rPr lang="en-US" sz="2400" b="1" dirty="0" smtClean="0"/>
              <a:t>&gt;</a:t>
            </a:r>
            <a:r>
              <a:rPr lang="ru-RU" sz="2400" b="1" dirty="0" smtClean="0"/>
              <a:t> в </a:t>
            </a:r>
            <a:r>
              <a:rPr lang="ru-RU" sz="2400" b="1" dirty="0"/>
              <a:t>2 </a:t>
            </a:r>
            <a:r>
              <a:rPr lang="ru-RU" sz="2400" b="1" dirty="0" smtClean="0"/>
              <a:t>раза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0AFBD5A-85CE-4988-BDC7-7E50B433341C}"/>
              </a:ext>
            </a:extLst>
          </p:cNvPr>
          <p:cNvSpPr txBox="1"/>
          <p:nvPr/>
        </p:nvSpPr>
        <p:spPr>
          <a:xfrm>
            <a:off x="6137275" y="2195149"/>
            <a:ext cx="6054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4000" dirty="0">
                <a:solidFill>
                  <a:srgbClr val="ED1B2F"/>
                </a:solidFill>
                <a:latin typeface="+mj-lt"/>
              </a:rPr>
              <a:t>Быстрая передача данных</a:t>
            </a:r>
            <a:endParaRPr lang="en-US" sz="4000" dirty="0">
              <a:solidFill>
                <a:srgbClr val="ED1B2F"/>
              </a:solidFill>
              <a:latin typeface="+mj-lt"/>
            </a:endParaRPr>
          </a:p>
        </p:txBody>
      </p:sp>
      <p:sp>
        <p:nvSpPr>
          <p:cNvPr id="12" name="Прямоугольник: скругленные углы 7">
            <a:extLst>
              <a:ext uri="{FF2B5EF4-FFF2-40B4-BE49-F238E27FC236}">
                <a16:creationId xmlns:a16="http://schemas.microsoft.com/office/drawing/2014/main" xmlns="" id="{C89CCD2D-B319-44B7-B391-4AB3052D3227}"/>
              </a:ext>
            </a:extLst>
          </p:cNvPr>
          <p:cNvSpPr/>
          <p:nvPr/>
        </p:nvSpPr>
        <p:spPr>
          <a:xfrm>
            <a:off x="572161" y="3949735"/>
            <a:ext cx="175876" cy="175876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2224" y="4915144"/>
            <a:ext cx="44704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2400" b="1" dirty="0">
                <a:solidFill>
                  <a:srgbClr val="000000"/>
                </a:solidFill>
              </a:rPr>
              <a:t>Бесшовный </a:t>
            </a:r>
            <a:r>
              <a:rPr lang="ru-RU" sz="2400" b="1" dirty="0" smtClean="0">
                <a:solidFill>
                  <a:srgbClr val="000000"/>
                </a:solidFill>
              </a:rPr>
              <a:t>интернет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3" name="Прямоугольник: скругленные углы 7">
            <a:extLst>
              <a:ext uri="{FF2B5EF4-FFF2-40B4-BE49-F238E27FC236}">
                <a16:creationId xmlns:a16="http://schemas.microsoft.com/office/drawing/2014/main" xmlns="" id="{C89CCD2D-B319-44B7-B391-4AB3052D3227}"/>
              </a:ext>
            </a:extLst>
          </p:cNvPr>
          <p:cNvSpPr/>
          <p:nvPr/>
        </p:nvSpPr>
        <p:spPr>
          <a:xfrm>
            <a:off x="544338" y="5065724"/>
            <a:ext cx="175876" cy="175876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14" name="Прямоугольник: скругленные углы 7">
            <a:extLst>
              <a:ext uri="{FF2B5EF4-FFF2-40B4-BE49-F238E27FC236}">
                <a16:creationId xmlns:a16="http://schemas.microsoft.com/office/drawing/2014/main" xmlns="" id="{C89CCD2D-B319-44B7-B391-4AB3052D3227}"/>
              </a:ext>
            </a:extLst>
          </p:cNvPr>
          <p:cNvSpPr/>
          <p:nvPr/>
        </p:nvSpPr>
        <p:spPr>
          <a:xfrm>
            <a:off x="6875090" y="3949735"/>
            <a:ext cx="175876" cy="175876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15" name="Прямоугольник: скругленные углы 7">
            <a:extLst>
              <a:ext uri="{FF2B5EF4-FFF2-40B4-BE49-F238E27FC236}">
                <a16:creationId xmlns:a16="http://schemas.microsoft.com/office/drawing/2014/main" xmlns="" id="{C89CCD2D-B319-44B7-B391-4AB3052D3227}"/>
              </a:ext>
            </a:extLst>
          </p:cNvPr>
          <p:cNvSpPr/>
          <p:nvPr/>
        </p:nvSpPr>
        <p:spPr>
          <a:xfrm>
            <a:off x="6884554" y="4703228"/>
            <a:ext cx="175876" cy="175876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16" name="Прямоугольник: скругленные углы 7">
            <a:extLst>
              <a:ext uri="{FF2B5EF4-FFF2-40B4-BE49-F238E27FC236}">
                <a16:creationId xmlns:a16="http://schemas.microsoft.com/office/drawing/2014/main" xmlns="" id="{C89CCD2D-B319-44B7-B391-4AB3052D3227}"/>
              </a:ext>
            </a:extLst>
          </p:cNvPr>
          <p:cNvSpPr/>
          <p:nvPr/>
        </p:nvSpPr>
        <p:spPr>
          <a:xfrm>
            <a:off x="6884554" y="5065724"/>
            <a:ext cx="175876" cy="175876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8C38D0B-A886-4CCB-AEF9-F71FEDE5D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861" y="979238"/>
            <a:ext cx="942321" cy="937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64C32D5-F747-4868-B15D-600E7B67E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218" y="913218"/>
            <a:ext cx="1424362" cy="123444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0943061" y="211667"/>
            <a:ext cx="1248939" cy="1094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548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103667" y="1819747"/>
            <a:ext cx="2088333" cy="495474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4000">
                <a:srgbClr val="FFFF97"/>
              </a:gs>
              <a:gs pos="58000">
                <a:srgbClr val="FFFC10">
                  <a:lumMod val="67000"/>
                  <a:lumOff val="33000"/>
                  <a:alpha val="76000"/>
                </a:srgbClr>
              </a:gs>
              <a:gs pos="97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D64B79CE-07DB-4298-8A41-295982584C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31919"/>
              </p:ext>
            </p:extLst>
          </p:nvPr>
        </p:nvGraphicFramePr>
        <p:xfrm>
          <a:off x="425522" y="1282800"/>
          <a:ext cx="11766479" cy="5500571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255531">
                  <a:extLst>
                    <a:ext uri="{9D8B030D-6E8A-4147-A177-3AD203B41FA5}">
                      <a16:colId xmlns:a16="http://schemas.microsoft.com/office/drawing/2014/main" xmlns="" val="1205872018"/>
                    </a:ext>
                  </a:extLst>
                </a:gridCol>
                <a:gridCol w="1907257">
                  <a:extLst>
                    <a:ext uri="{9D8B030D-6E8A-4147-A177-3AD203B41FA5}">
                      <a16:colId xmlns:a16="http://schemas.microsoft.com/office/drawing/2014/main" xmlns="" val="2650409493"/>
                    </a:ext>
                  </a:extLst>
                </a:gridCol>
                <a:gridCol w="1930308">
                  <a:extLst>
                    <a:ext uri="{9D8B030D-6E8A-4147-A177-3AD203B41FA5}">
                      <a16:colId xmlns:a16="http://schemas.microsoft.com/office/drawing/2014/main" xmlns="" val="3664346986"/>
                    </a:ext>
                  </a:extLst>
                </a:gridCol>
                <a:gridCol w="1543085">
                  <a:extLst>
                    <a:ext uri="{9D8B030D-6E8A-4147-A177-3AD203B41FA5}">
                      <a16:colId xmlns:a16="http://schemas.microsoft.com/office/drawing/2014/main" xmlns="" val="1674019424"/>
                    </a:ext>
                  </a:extLst>
                </a:gridCol>
                <a:gridCol w="1738265">
                  <a:extLst>
                    <a:ext uri="{9D8B030D-6E8A-4147-A177-3AD203B41FA5}">
                      <a16:colId xmlns:a16="http://schemas.microsoft.com/office/drawing/2014/main" xmlns="" val="2563802787"/>
                    </a:ext>
                  </a:extLst>
                </a:gridCol>
                <a:gridCol w="1312753">
                  <a:extLst>
                    <a:ext uri="{9D8B030D-6E8A-4147-A177-3AD203B41FA5}">
                      <a16:colId xmlns:a16="http://schemas.microsoft.com/office/drawing/2014/main" xmlns="" val="4066519212"/>
                    </a:ext>
                  </a:extLst>
                </a:gridCol>
                <a:gridCol w="2079280">
                  <a:extLst>
                    <a:ext uri="{9D8B030D-6E8A-4147-A177-3AD203B41FA5}">
                      <a16:colId xmlns:a16="http://schemas.microsoft.com/office/drawing/2014/main" xmlns="" val="3927931753"/>
                    </a:ext>
                  </a:extLst>
                </a:gridCol>
              </a:tblGrid>
              <a:tr h="545829"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50" charset="-52"/>
                      </a:endParaRPr>
                    </a:p>
                  </a:txBody>
                  <a:tcPr marL="5352" marR="5352" marT="5352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effectLst/>
                          <a:latin typeface="+mn-lt"/>
                        </a:rPr>
                        <a:t>MobileBase</a:t>
                      </a:r>
                      <a:r>
                        <a:rPr lang="en-US" sz="1600" b="1" i="0" u="none" strike="noStrike" dirty="0">
                          <a:effectLst/>
                          <a:latin typeface="+mn-lt"/>
                        </a:rPr>
                        <a:t> </a:t>
                      </a:r>
                      <a:endParaRPr lang="ru-RU" sz="1600" b="1" i="0" u="none" strike="noStrike" dirty="0"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600" b="1" i="0" u="none" strike="noStrike" dirty="0">
                          <a:effectLst/>
                          <a:latin typeface="+mn-lt"/>
                        </a:rPr>
                        <a:t>DS5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effectLst/>
                          <a:latin typeface="+mn-lt"/>
                        </a:rPr>
                        <a:t>Zebra </a:t>
                      </a:r>
                      <a:endParaRPr lang="ru-RU" sz="1600" b="1" i="0" u="none" strike="noStrike" dirty="0"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600" b="1" i="0" u="none" strike="noStrike" dirty="0">
                          <a:effectLst/>
                          <a:latin typeface="+mn-lt"/>
                        </a:rPr>
                        <a:t>MC3300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effectLst/>
                          <a:latin typeface="+mn-lt"/>
                        </a:rPr>
                        <a:t>Honeywell </a:t>
                      </a:r>
                      <a:endParaRPr lang="ru-RU" sz="1600" b="1" i="0" u="none" strike="noStrike" dirty="0"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600" b="1" i="0" u="none" strike="noStrike" dirty="0">
                          <a:effectLst/>
                          <a:latin typeface="+mn-lt"/>
                        </a:rPr>
                        <a:t>EDA60K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effectLst/>
                          <a:latin typeface="+mn-lt"/>
                        </a:rPr>
                        <a:t>PointMobile</a:t>
                      </a:r>
                      <a:r>
                        <a:rPr lang="en-US" sz="1600" b="1" i="0" u="none" strike="noStrike" dirty="0">
                          <a:effectLst/>
                          <a:latin typeface="+mn-lt"/>
                        </a:rPr>
                        <a:t> </a:t>
                      </a:r>
                      <a:endParaRPr lang="ru-RU" sz="1600" b="1" i="0" u="none" strike="noStrike" dirty="0"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600" b="1" i="0" u="none" strike="noStrike" dirty="0">
                          <a:effectLst/>
                          <a:latin typeface="+mn-lt"/>
                        </a:rPr>
                        <a:t>PM550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effectLst/>
                          <a:latin typeface="+mn-lt"/>
                        </a:rPr>
                        <a:t>Datalogic</a:t>
                      </a:r>
                      <a:r>
                        <a:rPr lang="en-US" sz="1600" b="1" i="0" u="none" strike="noStrike" dirty="0">
                          <a:effectLst/>
                          <a:latin typeface="+mn-lt"/>
                        </a:rPr>
                        <a:t> </a:t>
                      </a:r>
                      <a:endParaRPr lang="ru-RU" sz="1600" b="1" i="0" u="none" strike="noStrike" dirty="0"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600" b="1" i="0" u="none" strike="noStrike" dirty="0" smtClean="0">
                          <a:effectLst/>
                          <a:latin typeface="+mn-lt"/>
                        </a:rPr>
                        <a:t>Scorpio X4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АТОЛ</a:t>
                      </a:r>
                    </a:p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Smart.Pro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36812130"/>
                  </a:ext>
                </a:extLst>
              </a:tr>
              <a:tr h="3103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ОС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effectLst/>
                          <a:latin typeface="+mn-lt"/>
                        </a:rPr>
                        <a:t>Android 4.4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effectLst/>
                          <a:latin typeface="+mn-lt"/>
                        </a:rPr>
                        <a:t>Android 7.0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Android 7.1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Android 7.1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Android v4.4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Android 9.0</a:t>
                      </a: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86401813"/>
                  </a:ext>
                </a:extLst>
              </a:tr>
              <a:tr h="4514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Процессор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Samsung</a:t>
                      </a:r>
                      <a:br>
                        <a:rPr lang="en-US" sz="1200" b="1" u="none" strike="noStrike" dirty="0">
                          <a:effectLst/>
                          <a:latin typeface="+mn-lt"/>
                        </a:rPr>
                      </a:br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1.7 </a:t>
                      </a:r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ГГц, 6 ядер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Qualcomm </a:t>
                      </a:r>
                      <a:endParaRPr lang="ru-RU" sz="1200" b="1" u="none" strike="noStrike" dirty="0"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1.8 </a:t>
                      </a:r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ГГц, 6</a:t>
                      </a:r>
                      <a:r>
                        <a:rPr lang="ru-RU" sz="1200" b="1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ядер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Qualcomm </a:t>
                      </a:r>
                      <a:endParaRPr lang="ru-RU" sz="1200" u="none" strike="noStrike" dirty="0"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1.</a:t>
                      </a:r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4 </a:t>
                      </a:r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ГГц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Qualcomm  </a:t>
                      </a:r>
                      <a:br>
                        <a:rPr lang="en-US" sz="1200" u="none" strike="noStrike" dirty="0">
                          <a:effectLst/>
                          <a:latin typeface="+mn-lt"/>
                        </a:rPr>
                      </a:br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1.2 </a:t>
                      </a:r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ГГц, 4 ядра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effectLst/>
                          <a:latin typeface="+mn-lt"/>
                        </a:rPr>
                        <a:t>TI OMAP4</a:t>
                      </a:r>
                      <a:br>
                        <a:rPr lang="en-US" sz="1200" b="0" u="none" strike="noStrike" dirty="0">
                          <a:effectLst/>
                          <a:latin typeface="+mn-lt"/>
                        </a:rPr>
                      </a:br>
                      <a:r>
                        <a:rPr lang="en-US" sz="1200" b="0" u="none" strike="noStrike" dirty="0">
                          <a:effectLst/>
                          <a:latin typeface="+mn-lt"/>
                        </a:rPr>
                        <a:t>1 </a:t>
                      </a:r>
                      <a:r>
                        <a:rPr lang="ru-RU" sz="1200" b="0" u="none" strike="noStrike" dirty="0">
                          <a:effectLst/>
                          <a:latin typeface="+mn-lt"/>
                        </a:rPr>
                        <a:t>ГГц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MediaTek</a:t>
                      </a:r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ГГц 8</a:t>
                      </a:r>
                      <a:r>
                        <a:rPr lang="en-US" sz="1200" b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ядер</a:t>
                      </a:r>
                      <a:endParaRPr lang="en-US" sz="12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59453394"/>
                  </a:ext>
                </a:extLst>
              </a:tr>
              <a:tr h="3009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RAM/ROM</a:t>
                      </a:r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, Гб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+mn-lt"/>
                        </a:rPr>
                        <a:t>2/8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+mn-lt"/>
                        </a:rPr>
                        <a:t>2/16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2/16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2/16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+mn-lt"/>
                        </a:rPr>
                        <a:t>1/8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Гб /32 Гб</a:t>
                      </a: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02090509"/>
                  </a:ext>
                </a:extLst>
              </a:tr>
              <a:tr h="3872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Экран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+mn-lt"/>
                        </a:rPr>
                        <a:t>4.3"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+mn-lt"/>
                        </a:rPr>
                        <a:t> 4", </a:t>
                      </a:r>
                      <a:r>
                        <a:rPr lang="en-US" sz="1200" b="0" u="none" strike="noStrike" dirty="0">
                          <a:effectLst/>
                          <a:latin typeface="+mn-lt"/>
                        </a:rPr>
                        <a:t>Gorilla Glass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4"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v-SE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4.3", Gorilla Glass</a:t>
                      </a: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 smtClean="0">
                          <a:effectLst/>
                          <a:latin typeface="+mn-lt"/>
                        </a:rPr>
                        <a:t>3.2"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4.5</a:t>
                      </a:r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", </a:t>
                      </a:r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Gorilla Glass</a:t>
                      </a: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33337710"/>
                  </a:ext>
                </a:extLst>
              </a:tr>
              <a:tr h="4467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Сканер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u="none" strike="noStrike" dirty="0">
                          <a:effectLst/>
                          <a:latin typeface="+mn-lt"/>
                        </a:rPr>
                        <a:t>1D Honeywell N4313/ </a:t>
                      </a:r>
                      <a:r>
                        <a:rPr lang="ru-RU" sz="1200" b="0" u="none" strike="noStrike" dirty="0">
                          <a:effectLst/>
                          <a:latin typeface="+mn-lt"/>
                        </a:rPr>
                        <a:t/>
                      </a:r>
                      <a:br>
                        <a:rPr lang="ru-RU" sz="1200" b="0" u="none" strike="noStrike" dirty="0">
                          <a:effectLst/>
                          <a:latin typeface="+mn-lt"/>
                        </a:rPr>
                      </a:br>
                      <a:r>
                        <a:rPr lang="pt-BR" sz="1200" b="0" u="none" strike="noStrike" dirty="0">
                          <a:effectLst/>
                          <a:latin typeface="+mn-lt"/>
                        </a:rPr>
                        <a:t>2D Zebra SE4750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effectLst/>
                          <a:latin typeface="+mn-lt"/>
                        </a:rPr>
                        <a:t>1D SE965 / </a:t>
                      </a:r>
                      <a:r>
                        <a:rPr lang="ru-RU" sz="1200" b="0" u="none" strike="noStrike" dirty="0">
                          <a:effectLst/>
                          <a:latin typeface="+mn-lt"/>
                        </a:rPr>
                        <a:t/>
                      </a:r>
                      <a:br>
                        <a:rPr lang="ru-RU" sz="1200" b="0" u="none" strike="noStrike" dirty="0">
                          <a:effectLst/>
                          <a:latin typeface="+mn-lt"/>
                        </a:rPr>
                      </a:br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2D SE4750SR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1D N4313 / </a:t>
                      </a:r>
                      <a:endParaRPr lang="ru-RU" sz="1200" u="none" strike="noStrike" dirty="0"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2D N5603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effectLst/>
                          <a:latin typeface="+mn-lt"/>
                        </a:rPr>
                        <a:t>2D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effectLst/>
                          <a:latin typeface="+mn-lt"/>
                        </a:rPr>
                        <a:t>1D / 2D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Zebra SE4750SR (2D)</a:t>
                      </a:r>
                      <a:endParaRPr lang="en-US" sz="12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09607913"/>
                  </a:ext>
                </a:extLst>
              </a:tr>
              <a:tr h="5933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Wi-Fi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effectLst/>
                          <a:latin typeface="+mn-lt"/>
                        </a:rPr>
                        <a:t>IEEE 802.11</a:t>
                      </a:r>
                      <a:endParaRPr lang="ru-RU" sz="1200" b="0" u="none" strike="noStrike" dirty="0"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200" b="0" u="none" strike="noStrike" dirty="0">
                          <a:effectLst/>
                          <a:latin typeface="+mn-lt"/>
                        </a:rPr>
                        <a:t>a/b/g/n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IEEE 802.11 a/b/g/n/ac/d/h/</a:t>
                      </a:r>
                      <a:r>
                        <a:rPr lang="en-US" sz="1200" b="1" u="none" strike="noStrike" dirty="0" err="1">
                          <a:effectLst/>
                          <a:latin typeface="+mn-lt"/>
                        </a:rPr>
                        <a:t>i</a:t>
                      </a:r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/k/r/w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IEEE 802.11</a:t>
                      </a:r>
                      <a:endParaRPr lang="ru-RU" sz="1200" u="none" strike="noStrike" dirty="0"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 a/b/g/n/ac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effectLst/>
                          <a:latin typeface="+mn-lt"/>
                        </a:rPr>
                        <a:t>IEEE 802.11 a/b/g/n/d/h/</a:t>
                      </a:r>
                      <a:r>
                        <a:rPr lang="en-US" sz="1200" b="0" u="none" strike="noStrike" dirty="0" err="1">
                          <a:effectLst/>
                          <a:latin typeface="+mn-lt"/>
                        </a:rPr>
                        <a:t>i</a:t>
                      </a:r>
                      <a:r>
                        <a:rPr lang="en-US" sz="1200" b="0" u="none" strike="noStrike" dirty="0">
                          <a:effectLst/>
                          <a:latin typeface="+mn-lt"/>
                        </a:rPr>
                        <a:t>/k/r/v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u="none" strike="noStrike" dirty="0">
                          <a:effectLst/>
                          <a:latin typeface="+mn-lt"/>
                        </a:rPr>
                        <a:t>TI 802.11</a:t>
                      </a:r>
                      <a:endParaRPr lang="ru-RU" sz="1200" b="0" u="none" strike="noStrike" dirty="0"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pt-BR" sz="1200" b="0" u="none" strike="noStrike" dirty="0">
                          <a:effectLst/>
                          <a:latin typeface="+mn-lt"/>
                        </a:rPr>
                        <a:t>a/b/g/n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IEEE 802.11 a/b/g/n/ac/d/h/</a:t>
                      </a:r>
                      <a:r>
                        <a:rPr lang="en-US" sz="12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/k/r/w</a:t>
                      </a: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63352093"/>
                  </a:ext>
                </a:extLst>
              </a:tr>
              <a:tr h="3237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Bluetooth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effectLst/>
                          <a:latin typeface="+mn-lt"/>
                        </a:rPr>
                        <a:t>Class II, </a:t>
                      </a:r>
                      <a:r>
                        <a:rPr lang="en-US" sz="1200" b="0" u="none" strike="noStrike" dirty="0" smtClean="0">
                          <a:effectLst/>
                          <a:latin typeface="+mn-lt"/>
                        </a:rPr>
                        <a:t>v4.0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Class II v.4.1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Class II, v.4.1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dirty="0">
                          <a:effectLst/>
                          <a:latin typeface="+mn-lt"/>
                        </a:rPr>
                        <a:t>Class I, 4.1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u="none" strike="noStrike" dirty="0">
                          <a:effectLst/>
                          <a:latin typeface="+mn-lt"/>
                        </a:rPr>
                        <a:t>v4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Class II v.5.0</a:t>
                      </a: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70827783"/>
                  </a:ext>
                </a:extLst>
              </a:tr>
              <a:tr h="3574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Интерфейсы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effectLst/>
                          <a:latin typeface="+mn-lt"/>
                        </a:rPr>
                        <a:t>3G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effectLst/>
                          <a:latin typeface="+mn-lt"/>
                        </a:rPr>
                        <a:t>3G, GPS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3G, GPS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4G, GPS</a:t>
                      </a: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93399334"/>
                  </a:ext>
                </a:extLst>
              </a:tr>
              <a:tr h="2680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Аккумулятор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+mn-lt"/>
                        </a:rPr>
                        <a:t>5 200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+mn-lt"/>
                        </a:rPr>
                        <a:t>2 700 </a:t>
                      </a:r>
                      <a:r>
                        <a:rPr lang="ru-RU" sz="1200" b="0" u="none" strike="noStrike" dirty="0">
                          <a:effectLst/>
                          <a:latin typeface="+mn-lt"/>
                        </a:rPr>
                        <a:t>(</a:t>
                      </a:r>
                      <a:r>
                        <a:rPr lang="ru-RU" sz="1200" b="0" u="none" strike="noStrike" dirty="0" smtClean="0">
                          <a:effectLst/>
                          <a:latin typeface="+mn-lt"/>
                        </a:rPr>
                        <a:t>5 200</a:t>
                      </a:r>
                      <a:r>
                        <a:rPr lang="ru-RU" sz="1200" b="0" u="none" strike="noStrike" dirty="0">
                          <a:effectLst/>
                          <a:latin typeface="+mn-lt"/>
                        </a:rPr>
                        <a:t>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5 100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6 300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baseline="0" dirty="0" smtClean="0">
                          <a:effectLst/>
                          <a:latin typeface="+mn-lt"/>
                        </a:rPr>
                        <a:t>3 000 (</a:t>
                      </a:r>
                      <a:r>
                        <a:rPr lang="ru-RU" sz="1200" b="0" u="none" strike="noStrike" dirty="0" smtClean="0">
                          <a:effectLst/>
                          <a:latin typeface="+mn-lt"/>
                        </a:rPr>
                        <a:t>5 200)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</a:t>
                      </a: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40520896"/>
                  </a:ext>
                </a:extLst>
              </a:tr>
              <a:tr h="3103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Вес, </a:t>
                      </a:r>
                      <a:r>
                        <a:rPr lang="ru-RU" sz="1200" b="1" u="none" strike="noStrike" dirty="0" err="1">
                          <a:effectLst/>
                          <a:latin typeface="+mn-lt"/>
                        </a:rPr>
                        <a:t>гр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+mn-lt"/>
                        </a:rPr>
                        <a:t>410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+mn-lt"/>
                        </a:rPr>
                        <a:t>375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415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+mn-lt"/>
                        </a:rPr>
                        <a:t>586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375</a:t>
                      </a: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10584961"/>
                  </a:ext>
                </a:extLst>
              </a:tr>
              <a:tr h="3197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Температура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+mn-lt"/>
                        </a:rPr>
                        <a:t>- 20…+60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+mn-lt"/>
                        </a:rPr>
                        <a:t>- 20…+50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- 10…+50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- </a:t>
                      </a:r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20</a:t>
                      </a:r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…+60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+mn-lt"/>
                        </a:rPr>
                        <a:t>- </a:t>
                      </a:r>
                      <a:r>
                        <a:rPr lang="ru-RU" sz="1200" b="0" u="none" strike="noStrike" dirty="0" smtClean="0">
                          <a:effectLst/>
                          <a:latin typeface="+mn-lt"/>
                        </a:rPr>
                        <a:t>10</a:t>
                      </a:r>
                      <a:r>
                        <a:rPr lang="ru-RU" sz="1200" b="0" u="none" strike="noStrike" dirty="0">
                          <a:effectLst/>
                          <a:latin typeface="+mn-lt"/>
                        </a:rPr>
                        <a:t>…+50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- 20…+50</a:t>
                      </a: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25172273"/>
                  </a:ext>
                </a:extLst>
              </a:tr>
              <a:tr h="2539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Защита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IP67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IP54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IP64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+mn-lt"/>
                        </a:rPr>
                        <a:t>IP65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 smtClean="0">
                          <a:effectLst/>
                          <a:latin typeface="+mn-lt"/>
                        </a:rPr>
                        <a:t>IP6</a:t>
                      </a:r>
                      <a:r>
                        <a:rPr lang="ru-RU" sz="1200" b="0" u="none" strike="noStrike" dirty="0" smtClean="0">
                          <a:effectLst/>
                          <a:latin typeface="+mn-lt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IP67</a:t>
                      </a: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45181220"/>
                  </a:ext>
                </a:extLst>
              </a:tr>
              <a:tr h="2209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Drop, </a:t>
                      </a:r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1,8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1,8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1126343"/>
                  </a:ext>
                </a:extLst>
              </a:tr>
              <a:tr h="410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ED1B2F"/>
                          </a:solidFill>
                          <a:effectLst/>
                          <a:latin typeface="+mn-lt"/>
                        </a:rPr>
                        <a:t>Цена,</a:t>
                      </a:r>
                      <a:r>
                        <a:rPr lang="ru-RU" sz="1200" b="1" i="0" u="none" strike="noStrike" baseline="0" dirty="0">
                          <a:solidFill>
                            <a:srgbClr val="ED1B2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1" i="0" u="none" strike="noStrike" baseline="0" dirty="0">
                          <a:solidFill>
                            <a:srgbClr val="ED1B2F"/>
                          </a:solidFill>
                          <a:effectLst/>
                          <a:latin typeface="+mn-lt"/>
                        </a:rPr>
                        <a:t>USD</a:t>
                      </a:r>
                      <a:endParaRPr lang="ru-RU" sz="1200" b="1" i="0" u="none" strike="noStrike" dirty="0">
                        <a:solidFill>
                          <a:srgbClr val="ED1B2F"/>
                        </a:solidFill>
                        <a:effectLst/>
                        <a:latin typeface="+mn-lt"/>
                      </a:endParaRPr>
                    </a:p>
                  </a:txBody>
                  <a:tcPr marL="5352" marR="5352" marT="535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ED1B2F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600" b="1" i="0" u="none" strike="noStrike" dirty="0">
                          <a:solidFill>
                            <a:srgbClr val="ED1B2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600" b="1" i="0" u="none" strike="noStrike" dirty="0">
                          <a:solidFill>
                            <a:srgbClr val="ED1B2F"/>
                          </a:solidFill>
                          <a:effectLst/>
                          <a:latin typeface="+mn-lt"/>
                        </a:rPr>
                        <a:t>290</a:t>
                      </a:r>
                    </a:p>
                  </a:txBody>
                  <a:tcPr marL="8545" marR="8545" marT="854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ED1B2F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600" b="1" i="0" u="none" strike="noStrike" dirty="0">
                          <a:solidFill>
                            <a:srgbClr val="ED1B2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600" b="1" i="0" u="none" strike="noStrike" dirty="0">
                          <a:solidFill>
                            <a:srgbClr val="ED1B2F"/>
                          </a:solidFill>
                          <a:effectLst/>
                          <a:latin typeface="+mn-lt"/>
                        </a:rPr>
                        <a:t>365</a:t>
                      </a:r>
                    </a:p>
                  </a:txBody>
                  <a:tcPr marL="8545" marR="8545" marT="854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ED1B2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770</a:t>
                      </a:r>
                      <a:endParaRPr lang="ru-RU" sz="1600" b="1" i="0" u="none" strike="noStrike" kern="1200" dirty="0">
                        <a:solidFill>
                          <a:srgbClr val="ED1B2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ED1B2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1 160</a:t>
                      </a:r>
                      <a:endParaRPr lang="ru-RU" sz="1600" b="1" i="0" u="none" strike="noStrike" kern="1200" dirty="0">
                        <a:solidFill>
                          <a:srgbClr val="ED1B2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ED1B2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ru-RU" sz="1600" b="1" i="0" u="none" strike="noStrike" kern="1200" dirty="0" smtClean="0">
                          <a:solidFill>
                            <a:srgbClr val="ED1B2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  <a:r>
                        <a:rPr lang="en-US" sz="1600" b="1" i="0" u="none" strike="noStrike" kern="1200" dirty="0" smtClean="0">
                          <a:solidFill>
                            <a:srgbClr val="ED1B2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600" b="1" i="0" u="none" strike="noStrike" kern="1200" dirty="0">
                        <a:solidFill>
                          <a:srgbClr val="ED1B2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ED1B2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640</a:t>
                      </a:r>
                      <a:endParaRPr lang="ru-RU" sz="1600" b="1" i="0" u="none" strike="noStrike" kern="1200" dirty="0">
                        <a:solidFill>
                          <a:srgbClr val="ED1B2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52" marR="5352" marT="53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6875319"/>
                  </a:ext>
                </a:extLst>
              </a:tr>
            </a:tbl>
          </a:graphicData>
        </a:graphic>
      </p:graphicFrame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175FD5D8-8370-4B17-9723-342328A40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игроки </a:t>
            </a:r>
            <a:r>
              <a:rPr lang="en-US" dirty="0"/>
              <a:t>vs </a:t>
            </a:r>
            <a:r>
              <a:rPr lang="ru-RU" dirty="0"/>
              <a:t>АТОЛ </a:t>
            </a:r>
            <a:r>
              <a:rPr lang="en-US" dirty="0" err="1"/>
              <a:t>Smart.Pro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CAA906E-8AC0-46DA-9A29-45B8829F11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D2195DBD-54E4-4C16-8C74-B161224C792D}"/>
              </a:ext>
            </a:extLst>
          </p:cNvPr>
          <p:cNvSpPr/>
          <p:nvPr/>
        </p:nvSpPr>
        <p:spPr>
          <a:xfrm>
            <a:off x="162337" y="1906294"/>
            <a:ext cx="112295" cy="112295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716FC674-C270-4F88-BD42-8C46D66BE2B9}"/>
              </a:ext>
            </a:extLst>
          </p:cNvPr>
          <p:cNvSpPr/>
          <p:nvPr/>
        </p:nvSpPr>
        <p:spPr>
          <a:xfrm>
            <a:off x="162336" y="2296334"/>
            <a:ext cx="112295" cy="112295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1853F9CB-33F9-48FF-AD79-5DFA1032D46A}"/>
              </a:ext>
            </a:extLst>
          </p:cNvPr>
          <p:cNvSpPr/>
          <p:nvPr/>
        </p:nvSpPr>
        <p:spPr>
          <a:xfrm>
            <a:off x="172458" y="2680057"/>
            <a:ext cx="112295" cy="112295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4858D82A-F144-454A-80A3-FB972A47298C}"/>
              </a:ext>
            </a:extLst>
          </p:cNvPr>
          <p:cNvSpPr/>
          <p:nvPr/>
        </p:nvSpPr>
        <p:spPr>
          <a:xfrm>
            <a:off x="162336" y="3024685"/>
            <a:ext cx="112295" cy="112295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5BDD2777-49A5-4837-B945-762FE17D2B6E}"/>
              </a:ext>
            </a:extLst>
          </p:cNvPr>
          <p:cNvSpPr/>
          <p:nvPr/>
        </p:nvSpPr>
        <p:spPr>
          <a:xfrm>
            <a:off x="162335" y="3434785"/>
            <a:ext cx="112295" cy="112295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E9D6F8A3-32FA-4C90-8E26-8CDB1CE14317}"/>
              </a:ext>
            </a:extLst>
          </p:cNvPr>
          <p:cNvSpPr/>
          <p:nvPr/>
        </p:nvSpPr>
        <p:spPr>
          <a:xfrm>
            <a:off x="162334" y="3966056"/>
            <a:ext cx="112295" cy="112295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390E2DD8-B91E-4D48-BA21-B47D8570BF70}"/>
              </a:ext>
            </a:extLst>
          </p:cNvPr>
          <p:cNvSpPr/>
          <p:nvPr/>
        </p:nvSpPr>
        <p:spPr>
          <a:xfrm>
            <a:off x="163529" y="4419237"/>
            <a:ext cx="112295" cy="112295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27EC2834-321E-4FFC-A307-7D7E63886E67}"/>
              </a:ext>
            </a:extLst>
          </p:cNvPr>
          <p:cNvSpPr/>
          <p:nvPr/>
        </p:nvSpPr>
        <p:spPr>
          <a:xfrm>
            <a:off x="162334" y="4764611"/>
            <a:ext cx="112295" cy="112295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xmlns="" id="{636877C5-A0FA-4664-B7CD-BDBFDA24A4C6}"/>
              </a:ext>
            </a:extLst>
          </p:cNvPr>
          <p:cNvSpPr/>
          <p:nvPr/>
        </p:nvSpPr>
        <p:spPr>
          <a:xfrm>
            <a:off x="164963" y="5070911"/>
            <a:ext cx="112295" cy="112295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xmlns="" id="{F52867DE-08BB-4683-9E2E-8F34F41A26B7}"/>
              </a:ext>
            </a:extLst>
          </p:cNvPr>
          <p:cNvSpPr/>
          <p:nvPr/>
        </p:nvSpPr>
        <p:spPr>
          <a:xfrm>
            <a:off x="164598" y="5361577"/>
            <a:ext cx="112295" cy="112295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8EE60191-9655-4F73-BAF7-C8370221B14D}"/>
              </a:ext>
            </a:extLst>
          </p:cNvPr>
          <p:cNvSpPr/>
          <p:nvPr/>
        </p:nvSpPr>
        <p:spPr>
          <a:xfrm>
            <a:off x="162333" y="5684338"/>
            <a:ext cx="112295" cy="112295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81BC66CA-0097-4FFB-AA16-3A6C952CACC6}"/>
              </a:ext>
            </a:extLst>
          </p:cNvPr>
          <p:cNvSpPr/>
          <p:nvPr/>
        </p:nvSpPr>
        <p:spPr>
          <a:xfrm>
            <a:off x="164966" y="5982900"/>
            <a:ext cx="112295" cy="112295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xmlns="" id="{1049424A-3437-4652-8A93-5C710BC2A224}"/>
              </a:ext>
            </a:extLst>
          </p:cNvPr>
          <p:cNvSpPr/>
          <p:nvPr/>
        </p:nvSpPr>
        <p:spPr>
          <a:xfrm>
            <a:off x="172458" y="6509384"/>
            <a:ext cx="112295" cy="112295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FB7E837B-6F7F-44FE-819F-290F832C358F}"/>
              </a:ext>
            </a:extLst>
          </p:cNvPr>
          <p:cNvSpPr/>
          <p:nvPr/>
        </p:nvSpPr>
        <p:spPr>
          <a:xfrm>
            <a:off x="164967" y="6206733"/>
            <a:ext cx="112295" cy="112295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32" name="Прямоугольник: скругленные углы 12">
            <a:extLst>
              <a:ext uri="{FF2B5EF4-FFF2-40B4-BE49-F238E27FC236}">
                <a16:creationId xmlns:a16="http://schemas.microsoft.com/office/drawing/2014/main" xmlns="" id="{96058BD9-CD76-45B5-9E74-8561A03F01A1}"/>
              </a:ext>
            </a:extLst>
          </p:cNvPr>
          <p:cNvSpPr/>
          <p:nvPr/>
        </p:nvSpPr>
        <p:spPr>
          <a:xfrm rot="16200000">
            <a:off x="10982928" y="6000992"/>
            <a:ext cx="329810" cy="1129079"/>
          </a:xfrm>
          <a:prstGeom prst="roundRect">
            <a:avLst>
              <a:gd name="adj" fmla="val 13138"/>
            </a:avLst>
          </a:prstGeom>
          <a:noFill/>
          <a:ln w="9525">
            <a:solidFill>
              <a:srgbClr val="ED1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0943061" y="211667"/>
            <a:ext cx="1248939" cy="1094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51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Почему так доступно?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0047" y="2595934"/>
            <a:ext cx="6242753" cy="3344027"/>
          </a:xfrm>
        </p:spPr>
        <p:txBody>
          <a:bodyPr>
            <a:normAutofit/>
          </a:bodyPr>
          <a:lstStyle/>
          <a:p>
            <a:r>
              <a:rPr lang="ru-RU" sz="2000" dirty="0" smtClean="0"/>
              <a:t>100% разработка АТОЛ</a:t>
            </a:r>
          </a:p>
          <a:p>
            <a:r>
              <a:rPr lang="ru-RU" sz="2000" dirty="0" smtClean="0"/>
              <a:t>Полный контроль цен на комплектующие</a:t>
            </a:r>
          </a:p>
          <a:p>
            <a:r>
              <a:rPr lang="ru-RU" sz="2000" dirty="0" smtClean="0"/>
              <a:t>Большие объемы производства</a:t>
            </a:r>
          </a:p>
          <a:p>
            <a:r>
              <a:rPr lang="ru-RU" sz="2000" dirty="0" smtClean="0"/>
              <a:t>Оптимизированная логистика</a:t>
            </a:r>
          </a:p>
          <a:p>
            <a:r>
              <a:rPr lang="ru-RU" sz="2000" dirty="0" smtClean="0"/>
              <a:t>Наша миссия –</a:t>
            </a:r>
            <a:r>
              <a:rPr lang="ru-RU" sz="2000" dirty="0"/>
              <a:t>помогать предпринимателям оптимизировать бизнес-процессы и делать работу максимально эффективной</a:t>
            </a:r>
            <a:endParaRPr lang="ru-RU" sz="2000" dirty="0" smtClean="0"/>
          </a:p>
          <a:p>
            <a:r>
              <a:rPr lang="ru-RU" sz="2000" dirty="0" smtClean="0"/>
              <a:t>Мы не жадные!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943061" y="211667"/>
            <a:ext cx="1248939" cy="1094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AFBD5A-85CE-4988-BDC7-7E50B433341C}"/>
              </a:ext>
            </a:extLst>
          </p:cNvPr>
          <p:cNvSpPr txBox="1"/>
          <p:nvPr/>
        </p:nvSpPr>
        <p:spPr>
          <a:xfrm>
            <a:off x="1345473" y="1510174"/>
            <a:ext cx="4279053" cy="726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4000" dirty="0" smtClean="0">
                <a:solidFill>
                  <a:srgbClr val="ED1B2F"/>
                </a:solidFill>
                <a:latin typeface="+mj-lt"/>
              </a:rPr>
              <a:t>43 000 </a:t>
            </a:r>
            <a:r>
              <a:rPr lang="ru-RU" sz="4000" dirty="0">
                <a:solidFill>
                  <a:srgbClr val="ED1B2F"/>
                </a:solidFill>
                <a:latin typeface="+mj-lt"/>
              </a:rPr>
              <a:t>₽</a:t>
            </a:r>
            <a:endParaRPr lang="en-US" sz="4000" dirty="0">
              <a:solidFill>
                <a:srgbClr val="ED1B2F"/>
              </a:solidFill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4288">
            <a:off x="6194218" y="661231"/>
            <a:ext cx="5504699" cy="578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62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4928E2-8660-4615-A0C1-1A24E4115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991" y="1833773"/>
            <a:ext cx="5562234" cy="1585008"/>
          </a:xfrm>
        </p:spPr>
        <p:txBody>
          <a:bodyPr>
            <a:normAutofit/>
          </a:bodyPr>
          <a:lstStyle/>
          <a:p>
            <a:r>
              <a:rPr lang="ru-RU" sz="2400" dirty="0" err="1">
                <a:latin typeface="+mn-lt"/>
              </a:rPr>
              <a:t>Коммуникационно</a:t>
            </a:r>
            <a:r>
              <a:rPr lang="ru-RU" sz="2400" dirty="0">
                <a:latin typeface="+mn-lt"/>
              </a:rPr>
              <a:t>-зарядная </a:t>
            </a:r>
            <a:r>
              <a:rPr lang="en-US" sz="2400" dirty="0">
                <a:latin typeface="+mn-lt"/>
              </a:rPr>
              <a:t/>
            </a:r>
            <a:br>
              <a:rPr lang="en-US" sz="2400" dirty="0">
                <a:latin typeface="+mn-lt"/>
              </a:rPr>
            </a:br>
            <a:r>
              <a:rPr lang="ru-RU" sz="2400" dirty="0">
                <a:latin typeface="+mn-lt"/>
              </a:rPr>
              <a:t>подставка</a:t>
            </a:r>
            <a:br>
              <a:rPr lang="ru-RU" sz="2400" dirty="0">
                <a:latin typeface="+mn-lt"/>
              </a:rPr>
            </a:br>
            <a:endParaRPr lang="ru-RU" sz="2400" dirty="0">
              <a:latin typeface="+mn-lt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BC3E0B6-6E06-42B1-AEB5-9302B6D953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5774324E-99CD-42BC-824C-88DF6A63355D}"/>
              </a:ext>
            </a:extLst>
          </p:cNvPr>
          <p:cNvSpPr txBox="1">
            <a:spLocks/>
          </p:cNvSpPr>
          <p:nvPr/>
        </p:nvSpPr>
        <p:spPr>
          <a:xfrm>
            <a:off x="920047" y="652096"/>
            <a:ext cx="10515600" cy="1585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Аксессуары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6D5E911-25DA-4410-89EC-4D53C39D5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49" y="4093874"/>
            <a:ext cx="3362587" cy="2340977"/>
          </a:xfrm>
          <a:prstGeom prst="rect">
            <a:avLst/>
          </a:prstGeom>
        </p:spPr>
      </p:pic>
      <p:sp>
        <p:nvSpPr>
          <p:cNvPr id="10" name="Прямоугольник: скругленные углы 6">
            <a:extLst>
              <a:ext uri="{FF2B5EF4-FFF2-40B4-BE49-F238E27FC236}">
                <a16:creationId xmlns:a16="http://schemas.microsoft.com/office/drawing/2014/main" xmlns="" id="{71A04308-01DB-4CA8-ADA5-AA5C516DBD76}"/>
              </a:ext>
            </a:extLst>
          </p:cNvPr>
          <p:cNvSpPr/>
          <p:nvPr/>
        </p:nvSpPr>
        <p:spPr>
          <a:xfrm>
            <a:off x="570489" y="1949051"/>
            <a:ext cx="188237" cy="188237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D1B2F"/>
              </a:solidFill>
            </a:endParaRPr>
          </a:p>
        </p:txBody>
      </p:sp>
      <p:sp>
        <p:nvSpPr>
          <p:cNvPr id="11" name="Прямоугольник: скругленные углы 6">
            <a:extLst>
              <a:ext uri="{FF2B5EF4-FFF2-40B4-BE49-F238E27FC236}">
                <a16:creationId xmlns:a16="http://schemas.microsoft.com/office/drawing/2014/main" xmlns="" id="{71A04308-01DB-4CA8-ADA5-AA5C516DBD76}"/>
              </a:ext>
            </a:extLst>
          </p:cNvPr>
          <p:cNvSpPr/>
          <p:nvPr/>
        </p:nvSpPr>
        <p:spPr>
          <a:xfrm>
            <a:off x="546920" y="3756755"/>
            <a:ext cx="188237" cy="188237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D1B2F"/>
              </a:solidFill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9C4928E2-8660-4615-A0C1-1A24E4115644}"/>
              </a:ext>
            </a:extLst>
          </p:cNvPr>
          <p:cNvSpPr txBox="1">
            <a:spLocks/>
          </p:cNvSpPr>
          <p:nvPr/>
        </p:nvSpPr>
        <p:spPr>
          <a:xfrm>
            <a:off x="909907" y="3634977"/>
            <a:ext cx="5562234" cy="6393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+mn-lt"/>
              </a:rPr>
              <a:t>Пистолетная рукоятка</a:t>
            </a:r>
            <a:endParaRPr lang="ru-RU" sz="2400" dirty="0">
              <a:latin typeface="+mn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08" y="3230944"/>
            <a:ext cx="2449266" cy="36270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896">
            <a:off x="5966070" y="434607"/>
            <a:ext cx="3190869" cy="335041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668000" y="261257"/>
            <a:ext cx="1227909" cy="905691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075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0">
            <a:extLst>
              <a:ext uri="{FF2B5EF4-FFF2-40B4-BE49-F238E27FC236}">
                <a16:creationId xmlns:a16="http://schemas.microsoft.com/office/drawing/2014/main" xmlns="" id="{D6743CE5-0C42-4A1F-BCDD-86B904378A24}"/>
              </a:ext>
            </a:extLst>
          </p:cNvPr>
          <p:cNvSpPr txBox="1">
            <a:spLocks/>
          </p:cNvSpPr>
          <p:nvPr/>
        </p:nvSpPr>
        <p:spPr>
          <a:xfrm>
            <a:off x="6130142" y="3463159"/>
            <a:ext cx="3571106" cy="519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>
                <a:latin typeface="Montserrat Bold" panose="00000800000000000000" pitchFamily="2" charset="-52"/>
              </a:rPr>
              <a:t>Спасибо!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943061" y="211667"/>
            <a:ext cx="1248939" cy="1094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085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Сферы применения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943061" y="211667"/>
            <a:ext cx="1248939" cy="1094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3681" t="63457" r="62763" b="18518"/>
          <a:stretch/>
        </p:blipFill>
        <p:spPr>
          <a:xfrm>
            <a:off x="3032047" y="1932470"/>
            <a:ext cx="1652802" cy="12361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6920" t="63457" r="43611" b="18518"/>
          <a:stretch/>
        </p:blipFill>
        <p:spPr>
          <a:xfrm>
            <a:off x="658394" y="1932470"/>
            <a:ext cx="2373653" cy="123613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01300" y="207736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Montserrat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Терминал предназначен для </a:t>
            </a:r>
            <a:r>
              <a:rPr lang="ru-RU" dirty="0">
                <a:latin typeface="Montserrat" panose="00000500000000000000" pitchFamily="2" charset="-52"/>
                <a:ea typeface="Times New Roman" panose="02020603050405020304" pitchFamily="18" charset="0"/>
                <a:cs typeface="Arial" panose="020B0604020202020204" pitchFamily="34" charset="0"/>
              </a:rPr>
              <a:t>автоматизации основных бизнес-процессов на складах, в магазинах, в производственных, логистических организациях</a:t>
            </a:r>
            <a:endParaRPr lang="ru-RU" dirty="0">
              <a:latin typeface="Montserrat" panose="00000500000000000000" pitchFamily="2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541" t="20741" r="47709" b="10494"/>
          <a:stretch/>
        </p:blipFill>
        <p:spPr>
          <a:xfrm>
            <a:off x="4462350" y="4003243"/>
            <a:ext cx="3597917" cy="2854757"/>
          </a:xfrm>
          <a:prstGeom prst="rect">
            <a:avLst/>
          </a:prstGeom>
        </p:spPr>
      </p:pic>
      <p:pic>
        <p:nvPicPr>
          <p:cNvPr id="1028" name="Picture 4" descr="Image result for скла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6658"/>
            <a:ext cx="4274875" cy="28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производств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03"/>
          <a:stretch/>
        </p:blipFill>
        <p:spPr bwMode="auto">
          <a:xfrm>
            <a:off x="8290402" y="4003243"/>
            <a:ext cx="3910307" cy="285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408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Особенности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67647" y="1625806"/>
            <a:ext cx="10103553" cy="4613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Идеально сканирует все </a:t>
            </a:r>
            <a:r>
              <a:rPr lang="ru-RU" dirty="0" err="1" smtClean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штрихкоды</a:t>
            </a:r>
            <a:r>
              <a:rPr lang="ru-RU" dirty="0" smtClean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Android</a:t>
            </a:r>
            <a:r>
              <a:rPr lang="ru-RU" dirty="0" smtClean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9.0 – более стабильная и безопасная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8-ми </a:t>
            </a:r>
            <a:r>
              <a:rPr lang="ru-RU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ядерный процессор 2.0 ГГц, память </a:t>
            </a:r>
            <a:r>
              <a:rPr lang="en-US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RAM </a:t>
            </a:r>
            <a:r>
              <a:rPr lang="ru-RU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3 Гб / </a:t>
            </a:r>
            <a:r>
              <a:rPr lang="en-US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ROM </a:t>
            </a:r>
            <a:r>
              <a:rPr lang="ru-RU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32 Гб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Большой сенсорный экран 4.5”, </a:t>
            </a:r>
            <a:r>
              <a:rPr lang="en-US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Gorilla Glass</a:t>
            </a:r>
            <a:endParaRPr lang="ru-RU" dirty="0"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32 клавиши, из них 5 – двухуровневые функциональные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Удобный и защищенный корпус </a:t>
            </a:r>
            <a:r>
              <a:rPr lang="en-US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IP</a:t>
            </a:r>
            <a:r>
              <a:rPr lang="ru-RU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67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Выдерживает падения с 1.8 метров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Быстрый обмен данными через </a:t>
            </a:r>
            <a:r>
              <a:rPr lang="en-US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Wi</a:t>
            </a:r>
            <a:r>
              <a:rPr lang="ru-RU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Fi</a:t>
            </a:r>
            <a:r>
              <a:rPr lang="ru-RU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(бесшовный интернет) и </a:t>
            </a:r>
            <a:r>
              <a:rPr lang="en-US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Bluetooth</a:t>
            </a:r>
            <a:r>
              <a:rPr lang="ru-RU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5.0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Поддержка 4</a:t>
            </a:r>
            <a:r>
              <a:rPr lang="en-US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ru-RU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GPS</a:t>
            </a:r>
            <a:r>
              <a:rPr lang="ru-RU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GMS</a:t>
            </a:r>
            <a:r>
              <a:rPr lang="ru-RU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(опционально)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Аккумулятор 6 000 </a:t>
            </a:r>
            <a:r>
              <a:rPr lang="ru-RU" dirty="0" err="1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мАч</a:t>
            </a:r>
            <a:r>
              <a:rPr lang="ru-RU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: работа без подзарядки в течение смены, горячая замена батареи</a:t>
            </a:r>
            <a:endParaRPr lang="ru-RU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3061" y="211667"/>
            <a:ext cx="1248939" cy="1094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079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5C38780-FE2D-4288-80AF-B62AFB6C52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D933CA00-C277-4B87-803E-E8C1C447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049" y="134675"/>
            <a:ext cx="7064018" cy="1585008"/>
          </a:xfrm>
        </p:spPr>
        <p:txBody>
          <a:bodyPr/>
          <a:lstStyle/>
          <a:p>
            <a:r>
              <a:rPr lang="en-US" b="1" dirty="0" smtClean="0"/>
              <a:t>PRO</a:t>
            </a:r>
            <a:r>
              <a:rPr lang="ru-RU" b="1" dirty="0" smtClean="0"/>
              <a:t>двинутые характеристики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F9781EAA-8CD2-4B2E-8ED4-B474841ED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048" y="2595931"/>
            <a:ext cx="5016518" cy="211053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b="1" dirty="0"/>
              <a:t>Android 9.0</a:t>
            </a:r>
            <a:endParaRPr lang="ru-RU" sz="2400" b="1" dirty="0"/>
          </a:p>
          <a:p>
            <a:pPr marL="0" indent="0">
              <a:lnSpc>
                <a:spcPct val="110000"/>
              </a:lnSpc>
              <a:buNone/>
            </a:pPr>
            <a:r>
              <a:rPr lang="ru-RU" sz="2400" b="1" dirty="0"/>
              <a:t>Самая современная </a:t>
            </a:r>
            <a:r>
              <a:rPr lang="ru-RU" sz="2400" b="1" dirty="0" smtClean="0"/>
              <a:t>ОС, удобная и безопасная</a:t>
            </a:r>
            <a:endParaRPr lang="en-US" sz="2400" b="1" dirty="0"/>
          </a:p>
          <a:p>
            <a:pPr marL="0" indent="0">
              <a:lnSpc>
                <a:spcPct val="110000"/>
              </a:lnSpc>
              <a:buNone/>
            </a:pPr>
            <a:endParaRPr lang="en-US" sz="2400" b="1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2400" b="1" dirty="0"/>
              <a:t>Google Mobile </a:t>
            </a:r>
            <a:r>
              <a:rPr lang="en-US" sz="2400" b="1" dirty="0" smtClean="0"/>
              <a:t>Services</a:t>
            </a:r>
            <a:r>
              <a:rPr lang="ru-RU" sz="2400" b="1" dirty="0" smtClean="0"/>
              <a:t> (</a:t>
            </a:r>
            <a:r>
              <a:rPr lang="en-US" sz="2400" b="1" dirty="0" smtClean="0"/>
              <a:t>GMS)</a:t>
            </a:r>
            <a:endParaRPr lang="en-US" sz="2400" b="1" dirty="0"/>
          </a:p>
          <a:p>
            <a:pPr marL="0" indent="0">
              <a:lnSpc>
                <a:spcPct val="110000"/>
              </a:lnSpc>
              <a:buNone/>
            </a:pPr>
            <a:endParaRPr lang="en-US" sz="2400" b="1" dirty="0"/>
          </a:p>
          <a:p>
            <a:pPr marL="0" indent="0">
              <a:lnSpc>
                <a:spcPct val="110000"/>
              </a:lnSpc>
              <a:buNone/>
            </a:pPr>
            <a:endParaRPr lang="ru-RU" sz="2400" b="1" dirty="0"/>
          </a:p>
          <a:p>
            <a:pPr marL="0" indent="0">
              <a:lnSpc>
                <a:spcPct val="110000"/>
              </a:lnSpc>
              <a:buNone/>
            </a:pPr>
            <a:endParaRPr lang="ru-RU" sz="240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C89CCD2D-B319-44B7-B391-4AB3052D3227}"/>
              </a:ext>
            </a:extLst>
          </p:cNvPr>
          <p:cNvSpPr/>
          <p:nvPr/>
        </p:nvSpPr>
        <p:spPr>
          <a:xfrm>
            <a:off x="548523" y="2763718"/>
            <a:ext cx="175876" cy="175876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716E36FF-B854-40F1-A6E8-1766AC467938}"/>
              </a:ext>
            </a:extLst>
          </p:cNvPr>
          <p:cNvSpPr/>
          <p:nvPr/>
        </p:nvSpPr>
        <p:spPr>
          <a:xfrm>
            <a:off x="548523" y="4362869"/>
            <a:ext cx="175876" cy="175876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912" y="433091"/>
            <a:ext cx="2627754" cy="599833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943061" y="211667"/>
            <a:ext cx="1248939" cy="1094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6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5C38780-FE2D-4288-80AF-B62AFB6C52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D933CA00-C277-4B87-803E-E8C1C447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049" y="134675"/>
            <a:ext cx="7165618" cy="1585008"/>
          </a:xfrm>
        </p:spPr>
        <p:txBody>
          <a:bodyPr/>
          <a:lstStyle/>
          <a:p>
            <a:r>
              <a:rPr lang="en-US" b="1" dirty="0"/>
              <a:t>PRO</a:t>
            </a:r>
            <a:r>
              <a:rPr lang="ru-RU" b="1" dirty="0"/>
              <a:t>двинутые характеристики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F9781EAA-8CD2-4B2E-8ED4-B474841ED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046" y="2595931"/>
            <a:ext cx="5302953" cy="284813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400" b="1" dirty="0"/>
              <a:t>Быстрая работа приложений</a:t>
            </a:r>
            <a:endParaRPr lang="en-US" sz="2400" b="1" dirty="0"/>
          </a:p>
          <a:p>
            <a:pPr marL="0" indent="0">
              <a:lnSpc>
                <a:spcPct val="100000"/>
              </a:lnSpc>
              <a:buNone/>
            </a:pPr>
            <a:endParaRPr lang="ru-RU" sz="2400" b="1" dirty="0"/>
          </a:p>
          <a:p>
            <a:pPr marL="0" indent="0" fontAlgn="ctr">
              <a:lnSpc>
                <a:spcPct val="100000"/>
              </a:lnSpc>
              <a:buNone/>
            </a:pPr>
            <a:r>
              <a:rPr lang="ru-RU" sz="2400" b="1" dirty="0"/>
              <a:t>Современный процессор </a:t>
            </a:r>
          </a:p>
          <a:p>
            <a:pPr marL="0" indent="0" fontAlgn="ctr">
              <a:lnSpc>
                <a:spcPct val="100000"/>
              </a:lnSpc>
              <a:buNone/>
            </a:pPr>
            <a:r>
              <a:rPr lang="en-US" sz="2400" b="1" dirty="0"/>
              <a:t>MediaTek, 2.2 </a:t>
            </a:r>
            <a:r>
              <a:rPr lang="ru-RU" sz="2400" b="1" dirty="0"/>
              <a:t>ГГц</a:t>
            </a:r>
            <a:r>
              <a:rPr lang="en-US" sz="2400" b="1" dirty="0"/>
              <a:t>,</a:t>
            </a:r>
            <a:r>
              <a:rPr lang="ru-RU" sz="2400" b="1" dirty="0"/>
              <a:t> 8</a:t>
            </a:r>
            <a:r>
              <a:rPr lang="en-US" sz="2400" b="1" dirty="0"/>
              <a:t> </a:t>
            </a:r>
            <a:r>
              <a:rPr lang="ru-RU" sz="2400" b="1" dirty="0"/>
              <a:t>ядер</a:t>
            </a:r>
            <a:endParaRPr lang="en-US" sz="2400" b="1" dirty="0"/>
          </a:p>
          <a:p>
            <a:pPr marL="0" indent="0" fontAlgn="ctr">
              <a:lnSpc>
                <a:spcPct val="100000"/>
              </a:lnSpc>
              <a:buNone/>
            </a:pPr>
            <a:endParaRPr lang="en-US" sz="2400" b="1" dirty="0"/>
          </a:p>
          <a:p>
            <a:pPr marL="0" indent="0" fontAlgn="ctr">
              <a:lnSpc>
                <a:spcPct val="100000"/>
              </a:lnSpc>
              <a:buNone/>
            </a:pPr>
            <a:r>
              <a:rPr lang="ru-RU" sz="2400" b="1" dirty="0"/>
              <a:t>3 Гб </a:t>
            </a:r>
            <a:r>
              <a:rPr lang="en-US" sz="2400" b="1" dirty="0"/>
              <a:t>RAM, 16 </a:t>
            </a:r>
            <a:r>
              <a:rPr lang="ru-RU" sz="2400" b="1" dirty="0"/>
              <a:t>Гб </a:t>
            </a:r>
            <a:r>
              <a:rPr lang="en-US" sz="2400" b="1" dirty="0"/>
              <a:t>ROM</a:t>
            </a:r>
          </a:p>
          <a:p>
            <a:pPr marL="0" indent="0" fontAlgn="ctr">
              <a:lnSpc>
                <a:spcPct val="100000"/>
              </a:lnSpc>
              <a:buNone/>
            </a:pPr>
            <a:r>
              <a:rPr lang="en-US" sz="2400" b="1" dirty="0"/>
              <a:t>MicroSD 32 </a:t>
            </a:r>
            <a:r>
              <a:rPr lang="ru-RU" sz="2400" b="1" dirty="0" smtClean="0"/>
              <a:t>Гб – работа с большим объемом номенклатуры</a:t>
            </a:r>
            <a:endParaRPr lang="ru-RU" sz="2400" b="1" dirty="0"/>
          </a:p>
          <a:p>
            <a:pPr marL="0" indent="0" fontAlgn="ctr">
              <a:buNone/>
            </a:pPr>
            <a:endParaRPr lang="en-US" sz="2400" b="1" dirty="0"/>
          </a:p>
          <a:p>
            <a:pPr marL="0" indent="0" fontAlgn="ctr">
              <a:buNone/>
            </a:pPr>
            <a:endParaRPr lang="ru-RU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ru-RU" sz="2400" b="1" dirty="0"/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C89CCD2D-B319-44B7-B391-4AB3052D3227}"/>
              </a:ext>
            </a:extLst>
          </p:cNvPr>
          <p:cNvSpPr/>
          <p:nvPr/>
        </p:nvSpPr>
        <p:spPr>
          <a:xfrm>
            <a:off x="571077" y="2699790"/>
            <a:ext cx="175876" cy="175876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716E36FF-B854-40F1-A6E8-1766AC467938}"/>
              </a:ext>
            </a:extLst>
          </p:cNvPr>
          <p:cNvSpPr/>
          <p:nvPr/>
        </p:nvSpPr>
        <p:spPr>
          <a:xfrm>
            <a:off x="574841" y="3371921"/>
            <a:ext cx="175876" cy="175876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7F779038-B7F4-45E0-8177-E53306BD8295}"/>
              </a:ext>
            </a:extLst>
          </p:cNvPr>
          <p:cNvSpPr/>
          <p:nvPr/>
        </p:nvSpPr>
        <p:spPr>
          <a:xfrm>
            <a:off x="571077" y="4324955"/>
            <a:ext cx="175876" cy="175876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253">
            <a:off x="4787815" y="1130360"/>
            <a:ext cx="7297788" cy="48530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943061" y="211667"/>
            <a:ext cx="1248939" cy="1094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5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5C38780-FE2D-4288-80AF-B62AFB6C52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D933CA00-C277-4B87-803E-E8C1C447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049" y="134675"/>
            <a:ext cx="6539084" cy="1585008"/>
          </a:xfrm>
        </p:spPr>
        <p:txBody>
          <a:bodyPr/>
          <a:lstStyle/>
          <a:p>
            <a:r>
              <a:rPr lang="en-US" b="1" dirty="0"/>
              <a:t>PRO</a:t>
            </a:r>
            <a:r>
              <a:rPr lang="ru-RU" b="1" dirty="0"/>
              <a:t>двинутые характеристики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F9781EAA-8CD2-4B2E-8ED4-B474841ED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047" y="1921059"/>
            <a:ext cx="5016518" cy="237690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400" b="1" dirty="0"/>
          </a:p>
          <a:p>
            <a:pPr marL="0" indent="0" fontAlgn="ctr">
              <a:buNone/>
            </a:pPr>
            <a:r>
              <a:rPr lang="ru-RU" sz="2400" b="1" dirty="0"/>
              <a:t>Ё</a:t>
            </a:r>
            <a:r>
              <a:rPr lang="ru-RU" sz="2400" b="1" dirty="0" smtClean="0"/>
              <a:t>мкостный </a:t>
            </a:r>
            <a:r>
              <a:rPr lang="ru-RU" sz="2400" b="1" dirty="0"/>
              <a:t>экран</a:t>
            </a:r>
            <a:endParaRPr lang="en-US" sz="2400" b="1" dirty="0"/>
          </a:p>
          <a:p>
            <a:pPr marL="0" indent="0" fontAlgn="ctr">
              <a:buNone/>
            </a:pPr>
            <a:r>
              <a:rPr lang="en-US" sz="2400" b="1" dirty="0"/>
              <a:t>IPS </a:t>
            </a:r>
            <a:r>
              <a:rPr lang="ru-RU" sz="2400" b="1" dirty="0"/>
              <a:t>матрица</a:t>
            </a:r>
            <a:br>
              <a:rPr lang="ru-RU" sz="2400" b="1" dirty="0"/>
            </a:br>
            <a:r>
              <a:rPr lang="ru-RU" sz="2400" b="1" dirty="0"/>
              <a:t>4.5", 480 </a:t>
            </a:r>
            <a:r>
              <a:rPr lang="en-US" sz="2400" b="1" dirty="0"/>
              <a:t>x </a:t>
            </a:r>
            <a:r>
              <a:rPr lang="en-US" sz="2400" b="1" dirty="0" smtClean="0"/>
              <a:t>8</a:t>
            </a:r>
            <a:r>
              <a:rPr lang="ru-RU" sz="2400" b="1" dirty="0" smtClean="0"/>
              <a:t>54</a:t>
            </a:r>
            <a:r>
              <a:rPr lang="en-US" sz="2400" b="1" dirty="0" smtClean="0"/>
              <a:t>, </a:t>
            </a:r>
            <a:r>
              <a:rPr lang="en-US" sz="2400" b="1" dirty="0"/>
              <a:t>Gorilla Glass</a:t>
            </a:r>
            <a:endParaRPr lang="ru-RU" sz="2400" b="1" dirty="0"/>
          </a:p>
          <a:p>
            <a:pPr marL="0" indent="0" fontAlgn="ctr">
              <a:buNone/>
            </a:pPr>
            <a:endParaRPr lang="ru-RU" sz="2400" b="1" dirty="0"/>
          </a:p>
          <a:p>
            <a:pPr marL="0" indent="0" fontAlgn="ctr">
              <a:buNone/>
            </a:pPr>
            <a:r>
              <a:rPr lang="ru-RU" sz="2400" b="1" dirty="0"/>
              <a:t>Широкие углы обзора: </a:t>
            </a:r>
          </a:p>
          <a:p>
            <a:pPr marL="0" indent="0" fontAlgn="ctr">
              <a:buNone/>
            </a:pPr>
            <a:r>
              <a:rPr lang="ru-RU" sz="2400" b="1" dirty="0"/>
              <a:t>данные видно в любом положении</a:t>
            </a:r>
            <a:endParaRPr lang="en-US" sz="2400" b="1" dirty="0"/>
          </a:p>
          <a:p>
            <a:pPr marL="0" indent="0" fontAlgn="ctr">
              <a:buNone/>
            </a:pPr>
            <a:endParaRPr lang="en-US" sz="2400" b="1" dirty="0"/>
          </a:p>
          <a:p>
            <a:pPr marL="0" indent="0" fontAlgn="ctr">
              <a:buNone/>
            </a:pPr>
            <a:endParaRPr lang="ru-RU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ru-RU" sz="2400" b="1" dirty="0"/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716E36FF-B854-40F1-A6E8-1766AC467938}"/>
              </a:ext>
            </a:extLst>
          </p:cNvPr>
          <p:cNvSpPr/>
          <p:nvPr/>
        </p:nvSpPr>
        <p:spPr>
          <a:xfrm>
            <a:off x="574512" y="2739723"/>
            <a:ext cx="175876" cy="175876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7F779038-B7F4-45E0-8177-E53306BD8295}"/>
              </a:ext>
            </a:extLst>
          </p:cNvPr>
          <p:cNvSpPr/>
          <p:nvPr/>
        </p:nvSpPr>
        <p:spPr>
          <a:xfrm>
            <a:off x="572837" y="4038634"/>
            <a:ext cx="175876" cy="175876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4288">
            <a:off x="5525535" y="362902"/>
            <a:ext cx="5504699" cy="578816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943061" y="211667"/>
            <a:ext cx="1248939" cy="1094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85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5C38780-FE2D-4288-80AF-B62AFB6C52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D933CA00-C277-4B87-803E-E8C1C447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049" y="134675"/>
            <a:ext cx="6725351" cy="1585008"/>
          </a:xfrm>
        </p:spPr>
        <p:txBody>
          <a:bodyPr/>
          <a:lstStyle/>
          <a:p>
            <a:r>
              <a:rPr lang="ru-RU" dirty="0" smtClean="0"/>
              <a:t>Отличное сканирование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F9781EAA-8CD2-4B2E-8ED4-B474841ED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048" y="2677409"/>
            <a:ext cx="5016518" cy="2376901"/>
          </a:xfrm>
        </p:spPr>
        <p:txBody>
          <a:bodyPr>
            <a:noAutofit/>
          </a:bodyPr>
          <a:lstStyle/>
          <a:p>
            <a:pPr marL="0" indent="0" fontAlgn="ctr">
              <a:buNone/>
            </a:pPr>
            <a:r>
              <a:rPr lang="ru-RU" sz="2400" b="1" dirty="0"/>
              <a:t>Идеален для маркировки</a:t>
            </a:r>
            <a:endParaRPr lang="en-US" sz="2400" b="1" dirty="0"/>
          </a:p>
          <a:p>
            <a:pPr marL="0" indent="0">
              <a:buNone/>
            </a:pPr>
            <a:endParaRPr lang="ru-RU" sz="2400" b="1" dirty="0"/>
          </a:p>
          <a:p>
            <a:pPr marL="0" indent="0" fontAlgn="ctr">
              <a:buNone/>
            </a:pPr>
            <a:r>
              <a:rPr lang="ru-RU" sz="2400" b="1" dirty="0"/>
              <a:t>2</a:t>
            </a:r>
            <a:r>
              <a:rPr lang="en-US" sz="2400" b="1" dirty="0"/>
              <a:t>D</a:t>
            </a:r>
            <a:r>
              <a:rPr lang="ru-RU" sz="2400" b="1" dirty="0"/>
              <a:t>-сканер</a:t>
            </a:r>
            <a:r>
              <a:rPr lang="en-US" sz="2400" b="1" dirty="0"/>
              <a:t> Zebra</a:t>
            </a:r>
            <a:r>
              <a:rPr lang="ru-RU" sz="2400" b="1" dirty="0"/>
              <a:t> </a:t>
            </a:r>
            <a:r>
              <a:rPr lang="en-US" sz="2400" b="1" dirty="0"/>
              <a:t>SE4750SR</a:t>
            </a:r>
            <a:r>
              <a:rPr lang="ru-RU" sz="2400" b="1" dirty="0"/>
              <a:t> - </a:t>
            </a:r>
          </a:p>
          <a:p>
            <a:pPr marL="0" indent="0" fontAlgn="ctr">
              <a:buNone/>
            </a:pPr>
            <a:r>
              <a:rPr lang="ru-RU" sz="2400" b="1" dirty="0"/>
              <a:t>один из лучших в мире</a:t>
            </a:r>
            <a:endParaRPr lang="en-US" sz="2400" b="1" dirty="0"/>
          </a:p>
          <a:p>
            <a:pPr marL="0" indent="0" fontAlgn="ctr">
              <a:buNone/>
            </a:pPr>
            <a:endParaRPr lang="en-US" sz="2400" b="1" dirty="0"/>
          </a:p>
          <a:p>
            <a:pPr marL="0" indent="0" fontAlgn="ctr">
              <a:buNone/>
            </a:pPr>
            <a:endParaRPr lang="ru-RU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ru-RU" sz="2400" b="1" dirty="0"/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C89CCD2D-B319-44B7-B391-4AB3052D3227}"/>
              </a:ext>
            </a:extLst>
          </p:cNvPr>
          <p:cNvSpPr/>
          <p:nvPr/>
        </p:nvSpPr>
        <p:spPr>
          <a:xfrm>
            <a:off x="571077" y="2774032"/>
            <a:ext cx="175876" cy="175876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716E36FF-B854-40F1-A6E8-1766AC467938}"/>
              </a:ext>
            </a:extLst>
          </p:cNvPr>
          <p:cNvSpPr/>
          <p:nvPr/>
        </p:nvSpPr>
        <p:spPr>
          <a:xfrm>
            <a:off x="572752" y="3454941"/>
            <a:ext cx="175876" cy="175876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455" y="1373719"/>
            <a:ext cx="7160545" cy="336966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943061" y="211667"/>
            <a:ext cx="1248939" cy="1094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499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5C38780-FE2D-4288-80AF-B62AFB6C52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D933CA00-C277-4B87-803E-E8C1C447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049" y="134675"/>
            <a:ext cx="4603297" cy="1585008"/>
          </a:xfrm>
        </p:spPr>
        <p:txBody>
          <a:bodyPr/>
          <a:lstStyle/>
          <a:p>
            <a:r>
              <a:rPr lang="ru-RU" dirty="0" smtClean="0"/>
              <a:t>Мощная батарея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F9781EAA-8CD2-4B2E-8ED4-B474841ED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048" y="2595931"/>
            <a:ext cx="5016518" cy="2376901"/>
          </a:xfrm>
        </p:spPr>
        <p:txBody>
          <a:bodyPr>
            <a:noAutofit/>
          </a:bodyPr>
          <a:lstStyle/>
          <a:p>
            <a:pPr marL="0" indent="0" fontAlgn="ctr">
              <a:buNone/>
            </a:pPr>
            <a:r>
              <a:rPr lang="ru-RU" sz="2400" b="1" dirty="0"/>
              <a:t>12+ часов</a:t>
            </a:r>
            <a:r>
              <a:rPr lang="en-US" sz="2400" b="1" dirty="0"/>
              <a:t> </a:t>
            </a:r>
            <a:r>
              <a:rPr lang="ru-RU" sz="2400" b="1" dirty="0"/>
              <a:t>без подзарядки </a:t>
            </a:r>
          </a:p>
          <a:p>
            <a:pPr marL="0" indent="0">
              <a:buNone/>
            </a:pPr>
            <a:endParaRPr lang="ru-RU" sz="2400" b="1" dirty="0"/>
          </a:p>
          <a:p>
            <a:pPr marL="0" lvl="0" indent="0" fontAlgn="ctr">
              <a:buNone/>
            </a:pPr>
            <a:r>
              <a:rPr lang="ru-RU" sz="2400" b="1" dirty="0"/>
              <a:t>Аккумулятор 6 000 </a:t>
            </a:r>
            <a:r>
              <a:rPr lang="ru-RU" sz="2400" b="1" dirty="0" err="1"/>
              <a:t>мАч</a:t>
            </a:r>
            <a:endParaRPr lang="ru-RU" sz="2400" b="1" dirty="0"/>
          </a:p>
          <a:p>
            <a:pPr marL="0" lvl="0" indent="0" fontAlgn="ctr">
              <a:buNone/>
            </a:pPr>
            <a:endParaRPr lang="ru-RU" sz="2400" b="1" dirty="0"/>
          </a:p>
          <a:p>
            <a:pPr marL="0" lvl="0" indent="0" fontAlgn="ctr">
              <a:buNone/>
            </a:pPr>
            <a:r>
              <a:rPr lang="ru-RU" sz="2400" b="1" dirty="0"/>
              <a:t>Горячая замена батареи</a:t>
            </a:r>
          </a:p>
          <a:p>
            <a:pPr marL="0" indent="0" fontAlgn="ctr">
              <a:buNone/>
            </a:pPr>
            <a:endParaRPr lang="ru-RU" sz="2400" b="1" dirty="0"/>
          </a:p>
          <a:p>
            <a:pPr marL="0" indent="0" fontAlgn="ctr">
              <a:buNone/>
            </a:pPr>
            <a:r>
              <a:rPr lang="ru-RU" sz="2400" b="1" dirty="0"/>
              <a:t>Зарядка от подставки и БП</a:t>
            </a:r>
            <a:endParaRPr lang="en-US" sz="2400" b="1" dirty="0"/>
          </a:p>
          <a:p>
            <a:pPr marL="0" indent="0" fontAlgn="ctr">
              <a:buNone/>
            </a:pPr>
            <a:endParaRPr lang="en-US" sz="2400" b="1" dirty="0"/>
          </a:p>
          <a:p>
            <a:pPr marL="0" indent="0" fontAlgn="ctr">
              <a:buNone/>
            </a:pPr>
            <a:endParaRPr lang="ru-RU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ru-RU" sz="2400" b="1" dirty="0"/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C89CCD2D-B319-44B7-B391-4AB3052D3227}"/>
              </a:ext>
            </a:extLst>
          </p:cNvPr>
          <p:cNvSpPr/>
          <p:nvPr/>
        </p:nvSpPr>
        <p:spPr>
          <a:xfrm>
            <a:off x="571068" y="2692554"/>
            <a:ext cx="175876" cy="175876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716E36FF-B854-40F1-A6E8-1766AC467938}"/>
              </a:ext>
            </a:extLst>
          </p:cNvPr>
          <p:cNvSpPr/>
          <p:nvPr/>
        </p:nvSpPr>
        <p:spPr>
          <a:xfrm>
            <a:off x="572743" y="3373463"/>
            <a:ext cx="175876" cy="175876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B80F6BDF-97B9-453C-9207-83677BED9A3B}"/>
              </a:ext>
            </a:extLst>
          </p:cNvPr>
          <p:cNvSpPr/>
          <p:nvPr/>
        </p:nvSpPr>
        <p:spPr>
          <a:xfrm>
            <a:off x="571068" y="4007636"/>
            <a:ext cx="175876" cy="175876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1D3836C5-72D5-421F-8B5D-8713F61EB057}"/>
              </a:ext>
            </a:extLst>
          </p:cNvPr>
          <p:cNvSpPr/>
          <p:nvPr/>
        </p:nvSpPr>
        <p:spPr>
          <a:xfrm>
            <a:off x="569086" y="4652174"/>
            <a:ext cx="175876" cy="175876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528" y="333077"/>
            <a:ext cx="3505207" cy="608077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943061" y="211667"/>
            <a:ext cx="1248939" cy="1094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178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Номер слайда 15">
            <a:extLst>
              <a:ext uri="{FF2B5EF4-FFF2-40B4-BE49-F238E27FC236}">
                <a16:creationId xmlns:a16="http://schemas.microsoft.com/office/drawing/2014/main" xmlns="" id="{35D710DB-A34F-4CDD-BB32-AF4F558EE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65" y="8790960"/>
            <a:ext cx="2057400" cy="365125"/>
          </a:xfrm>
        </p:spPr>
        <p:txBody>
          <a:bodyPr/>
          <a:lstStyle/>
          <a:p>
            <a:fld id="{8A69E9FF-9D8C-434D-8C08-FECE55FA80E5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0AFBD5A-85CE-4988-BDC7-7E50B433341C}"/>
              </a:ext>
            </a:extLst>
          </p:cNvPr>
          <p:cNvSpPr txBox="1"/>
          <p:nvPr/>
        </p:nvSpPr>
        <p:spPr>
          <a:xfrm>
            <a:off x="2217541" y="1680418"/>
            <a:ext cx="2431288" cy="726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dirty="0" smtClean="0">
                <a:solidFill>
                  <a:srgbClr val="ED1B2F"/>
                </a:solidFill>
                <a:latin typeface="+mj-lt"/>
              </a:rPr>
              <a:t>IP67</a:t>
            </a:r>
          </a:p>
        </p:txBody>
      </p:sp>
      <p:sp>
        <p:nvSpPr>
          <p:cNvPr id="82" name="Номер слайда 15">
            <a:extLst>
              <a:ext uri="{FF2B5EF4-FFF2-40B4-BE49-F238E27FC236}">
                <a16:creationId xmlns:a16="http://schemas.microsoft.com/office/drawing/2014/main" xmlns="" id="{CA82DEFF-5813-4F91-B89E-EB4316DA1CE6}"/>
              </a:ext>
            </a:extLst>
          </p:cNvPr>
          <p:cNvSpPr txBox="1">
            <a:spLocks/>
          </p:cNvSpPr>
          <p:nvPr/>
        </p:nvSpPr>
        <p:spPr>
          <a:xfrm>
            <a:off x="9729059" y="6088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Story" panose="02000503050000020004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69E9FF-9D8C-434D-8C08-FECE55FA80E5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28D5AE15-11A7-409C-A0CD-2F6A891EB277}"/>
              </a:ext>
            </a:extLst>
          </p:cNvPr>
          <p:cNvSpPr txBox="1"/>
          <p:nvPr/>
        </p:nvSpPr>
        <p:spPr>
          <a:xfrm>
            <a:off x="920047" y="2612925"/>
            <a:ext cx="5708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ru-RU" sz="2400" b="1" dirty="0" smtClean="0"/>
              <a:t>Абсолютная защита от пыли</a:t>
            </a:r>
          </a:p>
          <a:p>
            <a:pPr fontAlgn="ctr"/>
            <a:r>
              <a:rPr lang="ru-RU" sz="2400" b="1" dirty="0">
                <a:solidFill>
                  <a:srgbClr val="000000"/>
                </a:solidFill>
              </a:rPr>
              <a:t>К</a:t>
            </a:r>
            <a:r>
              <a:rPr lang="ru-RU" sz="2400" b="1" dirty="0" smtClean="0">
                <a:solidFill>
                  <a:srgbClr val="000000"/>
                </a:solidFill>
              </a:rPr>
              <a:t>ратковременное погружение</a:t>
            </a:r>
          </a:p>
          <a:p>
            <a:pPr fontAlgn="ctr"/>
            <a:r>
              <a:rPr lang="ru-RU" sz="2400" b="1" dirty="0" smtClean="0">
                <a:solidFill>
                  <a:srgbClr val="000000"/>
                </a:solidFill>
              </a:rPr>
              <a:t>в воду до 1 м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50AFBD5A-85CE-4988-BDC7-7E50B433341C}"/>
              </a:ext>
            </a:extLst>
          </p:cNvPr>
          <p:cNvSpPr txBox="1"/>
          <p:nvPr/>
        </p:nvSpPr>
        <p:spPr>
          <a:xfrm>
            <a:off x="1618419" y="4170096"/>
            <a:ext cx="2916410" cy="726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4000" dirty="0" smtClean="0">
                <a:solidFill>
                  <a:srgbClr val="ED1B2F"/>
                </a:solidFill>
                <a:latin typeface="+mj-lt"/>
              </a:rPr>
              <a:t>1.8 метра</a:t>
            </a:r>
            <a:endParaRPr lang="en-US" sz="4000" dirty="0" smtClean="0">
              <a:solidFill>
                <a:srgbClr val="ED1B2F"/>
              </a:solidFill>
              <a:latin typeface="+mj-lt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28D5AE15-11A7-409C-A0CD-2F6A891EB277}"/>
              </a:ext>
            </a:extLst>
          </p:cNvPr>
          <p:cNvSpPr txBox="1"/>
          <p:nvPr/>
        </p:nvSpPr>
        <p:spPr>
          <a:xfrm>
            <a:off x="920047" y="4879713"/>
            <a:ext cx="6712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ru-RU" sz="2400" b="1" dirty="0"/>
              <a:t>Многократные падения </a:t>
            </a:r>
            <a:endParaRPr lang="ru-RU" sz="2400" b="1" dirty="0" smtClean="0"/>
          </a:p>
          <a:p>
            <a:pPr fontAlgn="ctr"/>
            <a:r>
              <a:rPr lang="ru-RU" sz="2400" b="1" dirty="0" smtClean="0"/>
              <a:t>на </a:t>
            </a:r>
            <a:r>
              <a:rPr lang="ru-RU" sz="2400" b="1" dirty="0"/>
              <a:t>бетонный пол</a:t>
            </a:r>
            <a:endParaRPr lang="en-US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16" y="864416"/>
            <a:ext cx="2097028" cy="57150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899" y="174927"/>
            <a:ext cx="6715251" cy="650814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20047" y="652096"/>
            <a:ext cx="10515600" cy="988467"/>
          </a:xfrm>
        </p:spPr>
        <p:txBody>
          <a:bodyPr/>
          <a:lstStyle/>
          <a:p>
            <a:r>
              <a:rPr lang="ru-RU" dirty="0" smtClean="0"/>
              <a:t>Защита корпуса</a:t>
            </a:r>
            <a:endParaRPr lang="ru-RU" dirty="0"/>
          </a:p>
        </p:txBody>
      </p:sp>
      <p:sp>
        <p:nvSpPr>
          <p:cNvPr id="14" name="Прямоугольник: скругленные углы 7">
            <a:extLst>
              <a:ext uri="{FF2B5EF4-FFF2-40B4-BE49-F238E27FC236}">
                <a16:creationId xmlns:a16="http://schemas.microsoft.com/office/drawing/2014/main" xmlns="" id="{C89CCD2D-B319-44B7-B391-4AB3052D3227}"/>
              </a:ext>
            </a:extLst>
          </p:cNvPr>
          <p:cNvSpPr/>
          <p:nvPr/>
        </p:nvSpPr>
        <p:spPr>
          <a:xfrm>
            <a:off x="556574" y="2772773"/>
            <a:ext cx="175876" cy="175876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15" name="Прямоугольник: скругленные углы 7">
            <a:extLst>
              <a:ext uri="{FF2B5EF4-FFF2-40B4-BE49-F238E27FC236}">
                <a16:creationId xmlns:a16="http://schemas.microsoft.com/office/drawing/2014/main" xmlns="" id="{C89CCD2D-B319-44B7-B391-4AB3052D3227}"/>
              </a:ext>
            </a:extLst>
          </p:cNvPr>
          <p:cNvSpPr/>
          <p:nvPr/>
        </p:nvSpPr>
        <p:spPr>
          <a:xfrm>
            <a:off x="556574" y="3125151"/>
            <a:ext cx="175876" cy="175876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16" name="Прямоугольник: скругленные углы 7">
            <a:extLst>
              <a:ext uri="{FF2B5EF4-FFF2-40B4-BE49-F238E27FC236}">
                <a16:creationId xmlns:a16="http://schemas.microsoft.com/office/drawing/2014/main" xmlns="" id="{C89CCD2D-B319-44B7-B391-4AB3052D3227}"/>
              </a:ext>
            </a:extLst>
          </p:cNvPr>
          <p:cNvSpPr/>
          <p:nvPr/>
        </p:nvSpPr>
        <p:spPr>
          <a:xfrm>
            <a:off x="556574" y="5013909"/>
            <a:ext cx="175876" cy="175876"/>
          </a:xfrm>
          <a:prstGeom prst="round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rgbClr val="ED1B2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943061" y="211667"/>
            <a:ext cx="1248939" cy="1094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05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8">
      <a:majorFont>
        <a:latin typeface="Montserrat Bold"/>
        <a:ea typeface=""/>
        <a:cs typeface=""/>
      </a:majorFont>
      <a:minorFont>
        <a:latin typeface="Stor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564</Words>
  <Application>Microsoft Office PowerPoint</Application>
  <PresentationFormat>Широкоэкранный</PresentationFormat>
  <Paragraphs>216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Montserrat Bold</vt:lpstr>
      <vt:lpstr>Arial</vt:lpstr>
      <vt:lpstr>Wingdings</vt:lpstr>
      <vt:lpstr>Montserrat</vt:lpstr>
      <vt:lpstr>Symbol</vt:lpstr>
      <vt:lpstr>Calibri</vt:lpstr>
      <vt:lpstr>Story</vt:lpstr>
      <vt:lpstr>Times New Roman</vt:lpstr>
      <vt:lpstr>Montserrat Medium</vt:lpstr>
      <vt:lpstr>Тема Office</vt:lpstr>
      <vt:lpstr>АТОЛ Smart.Pro</vt:lpstr>
      <vt:lpstr>Сферы применения</vt:lpstr>
      <vt:lpstr>Особенности</vt:lpstr>
      <vt:lpstr>PROдвинутые характеристики</vt:lpstr>
      <vt:lpstr>PROдвинутые характеристики</vt:lpstr>
      <vt:lpstr>PROдвинутые характеристики</vt:lpstr>
      <vt:lpstr>Отличное сканирование</vt:lpstr>
      <vt:lpstr>Мощная батарея</vt:lpstr>
      <vt:lpstr>Защита корпуса</vt:lpstr>
      <vt:lpstr>Презентация PowerPoint</vt:lpstr>
      <vt:lpstr>Основные игроки vs АТОЛ Smart.Pro</vt:lpstr>
      <vt:lpstr>Почему так доступно?</vt:lpstr>
      <vt:lpstr>Коммуникационно-зарядная  подставка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Яков Дикий</dc:creator>
  <cp:lastModifiedBy>Хамикоева Инга (Inga Hamikoeva)</cp:lastModifiedBy>
  <cp:revision>86</cp:revision>
  <dcterms:created xsi:type="dcterms:W3CDTF">2019-08-21T14:07:26Z</dcterms:created>
  <dcterms:modified xsi:type="dcterms:W3CDTF">2019-10-03T13:35:37Z</dcterms:modified>
</cp:coreProperties>
</file>